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  <p:sldMasterId id="2147484079" r:id="rId2"/>
  </p:sldMasterIdLst>
  <p:notesMasterIdLst>
    <p:notesMasterId r:id="rId34"/>
  </p:notesMasterIdLst>
  <p:handoutMasterIdLst>
    <p:handoutMasterId r:id="rId35"/>
  </p:handoutMasterIdLst>
  <p:sldIdLst>
    <p:sldId id="1120" r:id="rId3"/>
    <p:sldId id="1201" r:id="rId4"/>
    <p:sldId id="809" r:id="rId5"/>
    <p:sldId id="1129" r:id="rId6"/>
    <p:sldId id="1298" r:id="rId7"/>
    <p:sldId id="1302" r:id="rId8"/>
    <p:sldId id="1263" r:id="rId9"/>
    <p:sldId id="1317" r:id="rId10"/>
    <p:sldId id="1319" r:id="rId11"/>
    <p:sldId id="1318" r:id="rId12"/>
    <p:sldId id="1320" r:id="rId13"/>
    <p:sldId id="1285" r:id="rId14"/>
    <p:sldId id="1300" r:id="rId15"/>
    <p:sldId id="1287" r:id="rId16"/>
    <p:sldId id="1307" r:id="rId17"/>
    <p:sldId id="1290" r:id="rId18"/>
    <p:sldId id="1301" r:id="rId19"/>
    <p:sldId id="1292" r:id="rId20"/>
    <p:sldId id="1324" r:id="rId21"/>
    <p:sldId id="1325" r:id="rId22"/>
    <p:sldId id="808" r:id="rId23"/>
    <p:sldId id="1322" r:id="rId24"/>
    <p:sldId id="1308" r:id="rId25"/>
    <p:sldId id="1259" r:id="rId26"/>
    <p:sldId id="1303" r:id="rId27"/>
    <p:sldId id="1311" r:id="rId28"/>
    <p:sldId id="1323" r:id="rId29"/>
    <p:sldId id="1305" r:id="rId30"/>
    <p:sldId id="1185" r:id="rId31"/>
    <p:sldId id="1183" r:id="rId32"/>
    <p:sldId id="1134" r:id="rId33"/>
  </p:sldIdLst>
  <p:sldSz cx="10693400" cy="7561263"/>
  <p:notesSz cx="6797675" cy="9926638"/>
  <p:defaultTextStyle>
    <a:defPPr>
      <a:defRPr lang="ko-KR"/>
    </a:defPPr>
    <a:lvl1pPr marL="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16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32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348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4641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5799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6960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48121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69279" algn="l" defTabSz="104232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D9ACFE"/>
    <a:srgbClr val="65A244"/>
    <a:srgbClr val="2A497F"/>
    <a:srgbClr val="385723"/>
    <a:srgbClr val="C4C4C4"/>
    <a:srgbClr val="FDF6FD"/>
    <a:srgbClr val="EE7420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810" autoAdjust="0"/>
    <p:restoredTop sz="94280" autoAdjust="0"/>
  </p:normalViewPr>
  <p:slideViewPr>
    <p:cSldViewPr>
      <p:cViewPr varScale="1">
        <p:scale>
          <a:sx n="62" d="100"/>
          <a:sy n="62" d="100"/>
        </p:scale>
        <p:origin x="144" y="6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5660" cy="498055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4"/>
            <a:ext cx="2945660" cy="498055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r">
              <a:defRPr sz="1200"/>
            </a:lvl1pPr>
          </a:lstStyle>
          <a:p>
            <a:fld id="{CFB0E50A-B7CD-4FD3-908F-7252090E63DE}" type="datetimeFigureOut">
              <a:rPr lang="ko-KR" altLang="en-US" smtClean="0"/>
              <a:t>2024-09-13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60" cy="498054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60" cy="498054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r">
              <a:defRPr sz="1200"/>
            </a:lvl1pPr>
          </a:lstStyle>
          <a:p>
            <a:fld id="{3AA1BE9C-2A88-4FB9-B649-2E191913B3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601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/>
          <a:lstStyle>
            <a:lvl1pPr algn="r">
              <a:defRPr sz="1200"/>
            </a:lvl1pPr>
          </a:lstStyle>
          <a:p>
            <a:fld id="{3D483125-C4F7-46C4-80EE-A6814CB3F282}" type="datetimeFigureOut">
              <a:rPr lang="ko-KR" altLang="en-US" smtClean="0"/>
              <a:t>2024-09-13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9" tIns="46045" rIns="92089" bIns="4604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2089" tIns="46045" rIns="92089" bIns="4604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2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2"/>
            <a:ext cx="2945660" cy="496333"/>
          </a:xfrm>
          <a:prstGeom prst="rect">
            <a:avLst/>
          </a:prstGeom>
        </p:spPr>
        <p:txBody>
          <a:bodyPr vert="horz" lIns="92089" tIns="46045" rIns="92089" bIns="46045" rtlCol="0" anchor="b"/>
          <a:lstStyle>
            <a:lvl1pPr algn="r">
              <a:defRPr sz="1200"/>
            </a:lvl1pPr>
          </a:lstStyle>
          <a:p>
            <a:fld id="{B77C2B69-BA89-4A35-854E-B988F2D7AF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161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16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32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48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4641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5799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6960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48121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69279" algn="l" defTabSz="104232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938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36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4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123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11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12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36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518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253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27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13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307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896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9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144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348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620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00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06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5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60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60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26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82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C2B69-BA89-4A35-854E-B988F2D7AFC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4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/>
          <p:cNvSpPr/>
          <p:nvPr userDrawn="1"/>
        </p:nvSpPr>
        <p:spPr>
          <a:xfrm>
            <a:off x="0" y="-20168"/>
            <a:ext cx="10693400" cy="648072"/>
          </a:xfrm>
          <a:prstGeom prst="flowChartProcess">
            <a:avLst/>
          </a:prstGeom>
          <a:gradFill flip="none" rotWithShape="1">
            <a:gsLst>
              <a:gs pos="19000">
                <a:srgbClr val="2A4980"/>
              </a:gs>
              <a:gs pos="100000">
                <a:srgbClr val="4D79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D46D2D3D-6EFB-4256-A755-2451E709A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164" y="36215"/>
            <a:ext cx="9624060" cy="648072"/>
          </a:xfrm>
          <a:prstGeom prst="rect">
            <a:avLst/>
          </a:prstGeom>
        </p:spPr>
        <p:txBody>
          <a:bodyPr vert="horz" lIns="104233" tIns="52116" rIns="104233" bIns="52116" rtlCol="0" anchor="ctr">
            <a:normAutofit/>
          </a:bodyPr>
          <a:lstStyle>
            <a:lvl1pPr algn="l">
              <a:defRPr lang="ko-KR" altLang="en-US" sz="2400" b="1" kern="0" spc="-15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 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8300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8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82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8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4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5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7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51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9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7836451" y="108223"/>
            <a:ext cx="2845555" cy="492394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『</a:t>
            </a:r>
            <a:r>
              <a:rPr lang="ko-KR" altLang="en-US" sz="1300" b="1" dirty="0">
                <a:solidFill>
                  <a:prstClr val="black"/>
                </a:solidFill>
              </a:rPr>
              <a:t>산업핵심기술개발사업</a:t>
            </a:r>
            <a:r>
              <a:rPr lang="en-US" altLang="ko-KR" sz="1300" b="1" dirty="0">
                <a:solidFill>
                  <a:prstClr val="black"/>
                </a:solidFill>
              </a:rPr>
              <a:t>(</a:t>
            </a:r>
            <a:r>
              <a:rPr lang="ko-KR" altLang="en-US" sz="1300" b="1" dirty="0">
                <a:solidFill>
                  <a:prstClr val="black"/>
                </a:solidFill>
              </a:rPr>
              <a:t>원천기술</a:t>
            </a:r>
            <a:r>
              <a:rPr lang="en-US" altLang="ko-KR" sz="1300" b="1" dirty="0">
                <a:solidFill>
                  <a:prstClr val="black"/>
                </a:solidFill>
              </a:rPr>
              <a:t>)</a:t>
            </a:r>
          </a:p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TRL: [</a:t>
            </a:r>
            <a:r>
              <a:rPr lang="ko-KR" altLang="en-US" sz="1300" b="1" dirty="0">
                <a:solidFill>
                  <a:prstClr val="black"/>
                </a:solidFill>
              </a:rPr>
              <a:t>시작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3</a:t>
            </a:r>
            <a:r>
              <a:rPr lang="ko-KR" altLang="en-US" sz="1300" b="1" dirty="0">
                <a:solidFill>
                  <a:prstClr val="black"/>
                </a:solidFill>
              </a:rPr>
              <a:t>단계 </a:t>
            </a:r>
            <a:r>
              <a:rPr lang="en-US" altLang="ko-KR" sz="1300" b="1" dirty="0">
                <a:solidFill>
                  <a:prstClr val="black"/>
                </a:solidFill>
              </a:rPr>
              <a:t>~ [</a:t>
            </a:r>
            <a:r>
              <a:rPr lang="ko-KR" altLang="en-US" sz="1300" b="1" dirty="0">
                <a:solidFill>
                  <a:prstClr val="black"/>
                </a:solidFill>
              </a:rPr>
              <a:t>종료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6</a:t>
            </a:r>
            <a:r>
              <a:rPr lang="ko-KR" altLang="en-US" sz="1300" b="1" dirty="0">
                <a:solidFill>
                  <a:prstClr val="black"/>
                </a:solidFill>
              </a:rPr>
              <a:t>단계</a:t>
            </a:r>
            <a:r>
              <a:rPr lang="en-US" altLang="ko-KR" sz="1300" b="1" dirty="0">
                <a:solidFill>
                  <a:prstClr val="black"/>
                </a:solidFill>
              </a:rPr>
              <a:t>』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6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1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3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3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57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6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48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692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0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6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00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0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559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60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2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86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  <p:sp>
        <p:nvSpPr>
          <p:cNvPr id="2" name="순서도: 처리 1"/>
          <p:cNvSpPr/>
          <p:nvPr userDrawn="1"/>
        </p:nvSpPr>
        <p:spPr>
          <a:xfrm>
            <a:off x="0" y="-20168"/>
            <a:ext cx="10693400" cy="648072"/>
          </a:xfrm>
          <a:prstGeom prst="flowChartProcess">
            <a:avLst/>
          </a:prstGeom>
          <a:gradFill flip="none" rotWithShape="1">
            <a:gsLst>
              <a:gs pos="19000">
                <a:srgbClr val="2A4980"/>
              </a:gs>
              <a:gs pos="100000">
                <a:srgbClr val="4D79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D46D2D3D-6EFB-4256-A755-2451E709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62" y="58399"/>
            <a:ext cx="9624060" cy="504056"/>
          </a:xfrm>
          <a:prstGeom prst="rect">
            <a:avLst/>
          </a:prstGeom>
        </p:spPr>
        <p:txBody>
          <a:bodyPr vert="horz" lIns="104233" tIns="52116" rIns="104233" bIns="52116" rtlCol="0" anchor="ctr">
            <a:normAutofit/>
          </a:bodyPr>
          <a:lstStyle>
            <a:lvl1pPr algn="l">
              <a:defRPr lang="ko-KR" altLang="en-US" sz="2400" kern="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03542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221673" y="554181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21673" y="7165007"/>
            <a:ext cx="103096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063610" y="7245928"/>
            <a:ext cx="691118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1" b="-1"/>
          <a:stretch/>
        </p:blipFill>
        <p:spPr>
          <a:xfrm>
            <a:off x="0" y="546841"/>
            <a:ext cx="10693400" cy="980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5947" y="7210730"/>
            <a:ext cx="1588785" cy="3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1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6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1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3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3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57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6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48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692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69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33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4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4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892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73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706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5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5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310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160" indent="0">
              <a:buNone/>
              <a:defRPr sz="3200"/>
            </a:lvl2pPr>
            <a:lvl3pPr marL="1042320" indent="0">
              <a:buNone/>
              <a:defRPr sz="2700"/>
            </a:lvl3pPr>
            <a:lvl4pPr marL="1563480" indent="0">
              <a:buNone/>
              <a:defRPr sz="2300"/>
            </a:lvl4pPr>
            <a:lvl5pPr marL="2084641" indent="0">
              <a:buNone/>
              <a:defRPr sz="2300"/>
            </a:lvl5pPr>
            <a:lvl6pPr marL="2605799" indent="0">
              <a:buNone/>
              <a:defRPr sz="2300"/>
            </a:lvl6pPr>
            <a:lvl7pPr marL="3126960" indent="0">
              <a:buNone/>
              <a:defRPr sz="2300"/>
            </a:lvl7pPr>
            <a:lvl8pPr marL="3648121" indent="0">
              <a:buNone/>
              <a:defRPr sz="2300"/>
            </a:lvl8pPr>
            <a:lvl9pPr marL="4169279" indent="0">
              <a:buNone/>
              <a:defRPr sz="23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78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20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6"/>
            <a:ext cx="2406015" cy="645157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6"/>
            <a:ext cx="7039822" cy="64515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13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9B3D-2F70-4270-9FF7-8617108E5B0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49182-98F1-4714-A7EE-50830F3874D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919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41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104" y="1692533"/>
            <a:ext cx="4726631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21160" indent="0">
              <a:buNone/>
              <a:defRPr sz="2300" b="1"/>
            </a:lvl2pPr>
            <a:lvl3pPr marL="1042320" indent="0">
              <a:buNone/>
              <a:defRPr sz="2100" b="1"/>
            </a:lvl3pPr>
            <a:lvl4pPr marL="1563480" indent="0">
              <a:buNone/>
              <a:defRPr sz="1800" b="1"/>
            </a:lvl4pPr>
            <a:lvl5pPr marL="2084641" indent="0">
              <a:buNone/>
              <a:defRPr sz="1800" b="1"/>
            </a:lvl5pPr>
            <a:lvl6pPr marL="2605799" indent="0">
              <a:buNone/>
              <a:defRPr sz="1800" b="1"/>
            </a:lvl6pPr>
            <a:lvl7pPr marL="3126960" indent="0">
              <a:buNone/>
              <a:defRPr sz="1800" b="1"/>
            </a:lvl7pPr>
            <a:lvl8pPr marL="3648121" indent="0">
              <a:buNone/>
              <a:defRPr sz="1800" b="1"/>
            </a:lvl8pPr>
            <a:lvl9pPr marL="4169279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104" y="2397901"/>
            <a:ext cx="4726631" cy="435647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4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05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25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121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98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algn="ctr"/>
              <a:t>‹#›</a:t>
            </a:fld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98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7836451" y="108223"/>
            <a:ext cx="2845555" cy="492394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『</a:t>
            </a:r>
            <a:r>
              <a:rPr lang="ko-KR" altLang="en-US" sz="1300" b="1" dirty="0">
                <a:solidFill>
                  <a:prstClr val="black"/>
                </a:solidFill>
              </a:rPr>
              <a:t>산업핵심기술개발사업</a:t>
            </a:r>
            <a:r>
              <a:rPr lang="en-US" altLang="ko-KR" sz="1300" b="1" dirty="0">
                <a:solidFill>
                  <a:prstClr val="black"/>
                </a:solidFill>
              </a:rPr>
              <a:t>(</a:t>
            </a:r>
            <a:r>
              <a:rPr lang="ko-KR" altLang="en-US" sz="1300" b="1" dirty="0">
                <a:solidFill>
                  <a:prstClr val="black"/>
                </a:solidFill>
              </a:rPr>
              <a:t>원천기술</a:t>
            </a:r>
            <a:r>
              <a:rPr lang="en-US" altLang="ko-KR" sz="1300" b="1" dirty="0">
                <a:solidFill>
                  <a:prstClr val="black"/>
                </a:solidFill>
              </a:rPr>
              <a:t>)</a:t>
            </a:r>
          </a:p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TRL: [</a:t>
            </a:r>
            <a:r>
              <a:rPr lang="ko-KR" altLang="en-US" sz="1300" b="1" dirty="0">
                <a:solidFill>
                  <a:prstClr val="black"/>
                </a:solidFill>
              </a:rPr>
              <a:t>시작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3</a:t>
            </a:r>
            <a:r>
              <a:rPr lang="ko-KR" altLang="en-US" sz="1300" b="1" dirty="0">
                <a:solidFill>
                  <a:prstClr val="black"/>
                </a:solidFill>
              </a:rPr>
              <a:t>단계 </a:t>
            </a:r>
            <a:r>
              <a:rPr lang="en-US" altLang="ko-KR" sz="1300" b="1" dirty="0">
                <a:solidFill>
                  <a:prstClr val="black"/>
                </a:solidFill>
              </a:rPr>
              <a:t>~ [</a:t>
            </a:r>
            <a:r>
              <a:rPr lang="ko-KR" altLang="en-US" sz="1300" b="1" dirty="0">
                <a:solidFill>
                  <a:prstClr val="black"/>
                </a:solidFill>
              </a:rPr>
              <a:t>종료</a:t>
            </a:r>
            <a:r>
              <a:rPr lang="en-US" altLang="ko-KR" sz="1300" b="1" dirty="0">
                <a:solidFill>
                  <a:prstClr val="black"/>
                </a:solidFill>
              </a:rPr>
              <a:t>]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6</a:t>
            </a:r>
            <a:r>
              <a:rPr lang="ko-KR" altLang="en-US" sz="1300" b="1" dirty="0">
                <a:solidFill>
                  <a:prstClr val="black"/>
                </a:solidFill>
              </a:rPr>
              <a:t>단계</a:t>
            </a:r>
            <a:r>
              <a:rPr lang="en-US" altLang="ko-KR" sz="1300" b="1" dirty="0">
                <a:solidFill>
                  <a:prstClr val="black"/>
                </a:solidFill>
              </a:rPr>
              <a:t>』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04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645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576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90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149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눈물 방울 6"/>
          <p:cNvSpPr/>
          <p:nvPr userDrawn="1"/>
        </p:nvSpPr>
        <p:spPr>
          <a:xfrm rot="5400000">
            <a:off x="10349683" y="7217549"/>
            <a:ext cx="343717" cy="343717"/>
          </a:xfrm>
          <a:prstGeom prst="teardrop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92" tIns="45696" rIns="91392" bIns="45696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0319539" y="7235516"/>
            <a:ext cx="418607" cy="307728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pPr algn="ctr"/>
            <a:fld id="{BC1C3B1F-7945-4103-A436-E5C613B2E793}" type="slidenum"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48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6932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08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21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3516"/>
            <a:ext cx="8816115" cy="719978"/>
          </a:xfrm>
        </p:spPr>
        <p:txBody>
          <a:bodyPr/>
          <a:lstStyle/>
          <a:p>
            <a:r>
              <a:rPr kumimoji="1" lang="en-US" altLang="ko-KR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176197"/>
            <a:ext cx="9624060" cy="557818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dirty="0"/>
              <a:t>마스터 텍스트 스타일을 편집합니다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>
            <a:lvl1pPr marL="0" algn="l" defTabSz="504063" rtl="0" eaLnBrk="1" latinLnBrk="0" hangingPunct="1">
              <a:defRPr kumimoji="1" lang="ko-KR" altLang="en-US" sz="1764" b="1" kern="1200" spc="-110" baseline="0" smtClean="0">
                <a:ln w="3175">
                  <a:solidFill>
                    <a:schemeClr val="tx1">
                      <a:alpha val="7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C389B932-952A-6C49-BB8E-BF9142635D6C}" type="datetime1">
              <a:rPr lang="ko-KR" altLang="en-US">
                <a:ln w="3175">
                  <a:solidFill>
                    <a:prstClr val="black">
                      <a:alpha val="7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2024-09-13</a:t>
            </a:fld>
            <a:endParaRPr lang="en-US" dirty="0">
              <a:ln w="3175">
                <a:solidFill>
                  <a:prstClr val="black">
                    <a:alpha val="7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16114" y="263517"/>
            <a:ext cx="1950519" cy="55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ja-JP" baseline="0" dirty="0" smtClean="0">
                <a:ln w="3175">
                  <a:solidFill>
                    <a:schemeClr val="bg1">
                      <a:alpha val="7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40000"/>
              </a:lnSpc>
              <a:buNone/>
            </a:pPr>
            <a:r>
              <a:rPr kumimoji="1" lang="en-US" altLang="ja-JP" dirty="0"/>
              <a:t>CH.</a:t>
            </a:r>
            <a:r>
              <a:rPr kumimoji="1" lang="ko-KR" altLang="en-US" dirty="0"/>
              <a:t> </a:t>
            </a:r>
            <a:r>
              <a:rPr kumimoji="1" lang="en-US" altLang="ja-JP" dirty="0"/>
              <a:t>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0456" y="7081039"/>
            <a:ext cx="1705629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4" b="1" i="0">
                <a:ln w="3175">
                  <a:solidFill>
                    <a:schemeClr val="tx1">
                      <a:alpha val="4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>
                <a:ln w="3175">
                  <a:solidFill>
                    <a:prstClr val="black">
                      <a:alpha val="4000"/>
                    </a:prstClr>
                  </a:solidFill>
                </a:ln>
                <a:solidFill>
                  <a:prstClr val="black"/>
                </a:solidFill>
              </a:rPr>
              <a:pPr/>
              <a:t>‹#›</a:t>
            </a:fld>
            <a:endParaRPr lang="ja-JP" altLang="en-US" dirty="0">
              <a:ln w="3175">
                <a:solidFill>
                  <a:prstClr val="black">
                    <a:alpha val="4000"/>
                  </a:prst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6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5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5" y="1582265"/>
            <a:ext cx="3518055" cy="5172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8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00"/>
            </a:lvl1pPr>
            <a:lvl2pPr marL="521160" indent="0">
              <a:buNone/>
              <a:defRPr sz="3200"/>
            </a:lvl2pPr>
            <a:lvl3pPr marL="1042320" indent="0">
              <a:buNone/>
              <a:defRPr sz="2700"/>
            </a:lvl3pPr>
            <a:lvl4pPr marL="1563480" indent="0">
              <a:buNone/>
              <a:defRPr sz="2300"/>
            </a:lvl4pPr>
            <a:lvl5pPr marL="2084641" indent="0">
              <a:buNone/>
              <a:defRPr sz="2300"/>
            </a:lvl5pPr>
            <a:lvl6pPr marL="2605799" indent="0">
              <a:buNone/>
              <a:defRPr sz="2300"/>
            </a:lvl6pPr>
            <a:lvl7pPr marL="3126960" indent="0">
              <a:buNone/>
              <a:defRPr sz="2300"/>
            </a:lvl7pPr>
            <a:lvl8pPr marL="3648121" indent="0">
              <a:buNone/>
              <a:defRPr sz="2300"/>
            </a:lvl8pPr>
            <a:lvl9pPr marL="4169279" indent="0">
              <a:buNone/>
              <a:defRPr sz="23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21160" indent="0">
              <a:buNone/>
              <a:defRPr sz="1400"/>
            </a:lvl2pPr>
            <a:lvl3pPr marL="1042320" indent="0">
              <a:buNone/>
              <a:defRPr sz="1100"/>
            </a:lvl3pPr>
            <a:lvl4pPr marL="1563480" indent="0">
              <a:buNone/>
              <a:defRPr sz="1000"/>
            </a:lvl4pPr>
            <a:lvl5pPr marL="2084641" indent="0">
              <a:buNone/>
              <a:defRPr sz="1000"/>
            </a:lvl5pPr>
            <a:lvl6pPr marL="2605799" indent="0">
              <a:buNone/>
              <a:defRPr sz="1000"/>
            </a:lvl6pPr>
            <a:lvl7pPr marL="3126960" indent="0">
              <a:buNone/>
              <a:defRPr sz="1000"/>
            </a:lvl7pPr>
            <a:lvl8pPr marL="3648121" indent="0">
              <a:buNone/>
              <a:defRPr sz="1000"/>
            </a:lvl8pPr>
            <a:lvl9pPr marL="416927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E92B-B33B-4058-8B59-0278D434901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C0A42-2E8A-43D8-A52A-F249BF7F1A5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0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33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337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ED1C-019B-4776-8E92-5E5DDF08DA76}" type="datetimeFigureOut">
              <a:rPr lang="ko-KR" altLang="en-US" smtClean="0"/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8813"/>
            <a:ext cx="360997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3C26-3365-4C11-AE36-2CB7EED8B61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7" r:id="rId16"/>
    <p:sldLayoutId id="2147484078" r:id="rId17"/>
    <p:sldLayoutId id="2147483994" r:id="rId18"/>
    <p:sldLayoutId id="2147483997" r:id="rId19"/>
    <p:sldLayoutId id="2147483998" r:id="rId20"/>
    <p:sldLayoutId id="2147483999" r:id="rId21"/>
    <p:sldLayoutId id="2147483661" r:id="rId22"/>
    <p:sldLayoutId id="2147483662" r:id="rId23"/>
    <p:sldLayoutId id="2147484066" r:id="rId24"/>
    <p:sldLayoutId id="2147484067" r:id="rId25"/>
    <p:sldLayoutId id="2147484068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337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5013" y="2012950"/>
            <a:ext cx="9223375" cy="479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ED1C-019B-4776-8E92-5E5DDF08DA76}" type="datetimeFigureOut">
              <a:rPr lang="ko-KR" altLang="en-US" smtClean="0"/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8813"/>
            <a:ext cx="360997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8813"/>
            <a:ext cx="24066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3C26-3365-4C11-AE36-2CB7EED8B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9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  <p:sldLayoutId id="2147484104" r:id="rId23"/>
    <p:sldLayoutId id="2147484105" r:id="rId24"/>
    <p:sldLayoutId id="2147484106" r:id="rId25"/>
    <p:sldLayoutId id="2147484107" r:id="rId26"/>
    <p:sldLayoutId id="2147484108" r:id="rId27"/>
    <p:sldLayoutId id="2147484109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70.png"/><Relationship Id="rId4" Type="http://schemas.microsoft.com/office/2007/relationships/hdphoto" Target="../media/hdphoto10.wdp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microsoft.com/office/2007/relationships/hdphoto" Target="../media/hdphoto12.wdp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6.png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37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36.svg"/><Relationship Id="rId9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14.tif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5.emf"/><Relationship Id="rId5" Type="http://schemas.openxmlformats.org/officeDocument/2006/relationships/image" Target="../media/image84.png"/><Relationship Id="rId10" Type="http://schemas.openxmlformats.org/officeDocument/2006/relationships/image" Target="../media/image84.emf"/><Relationship Id="rId4" Type="http://schemas.openxmlformats.org/officeDocument/2006/relationships/image" Target="../media/image83.png"/><Relationship Id="rId9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tiff"/><Relationship Id="rId4" Type="http://schemas.microsoft.com/office/2007/relationships/hdphoto" Target="../media/hdphoto8.wdp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14.tif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8.png"/><Relationship Id="rId18" Type="http://schemas.openxmlformats.org/officeDocument/2006/relationships/image" Target="../media/image36.svg"/><Relationship Id="rId3" Type="http://schemas.openxmlformats.org/officeDocument/2006/relationships/image" Target="../media/image16.png"/><Relationship Id="rId21" Type="http://schemas.microsoft.com/office/2007/relationships/hdphoto" Target="../media/hdphoto13.wdp"/><Relationship Id="rId7" Type="http://schemas.openxmlformats.org/officeDocument/2006/relationships/image" Target="../media/image102.png"/><Relationship Id="rId12" Type="http://schemas.microsoft.com/office/2007/relationships/hdphoto" Target="../media/hdphoto2.wdp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6" Type="http://schemas.microsoft.com/office/2007/relationships/hdphoto" Target="../media/hdphoto5.wdp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11" Type="http://schemas.openxmlformats.org/officeDocument/2006/relationships/image" Target="../media/image27.png"/><Relationship Id="rId5" Type="http://schemas.openxmlformats.org/officeDocument/2006/relationships/image" Target="../media/image100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19" Type="http://schemas.openxmlformats.org/officeDocument/2006/relationships/image" Target="../media/image37.png"/><Relationship Id="rId4" Type="http://schemas.openxmlformats.org/officeDocument/2006/relationships/image" Target="../media/image14.tiff"/><Relationship Id="rId9" Type="http://schemas.openxmlformats.org/officeDocument/2006/relationships/image" Target="../media/image26.png"/><Relationship Id="rId1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74.png"/><Relationship Id="rId4" Type="http://schemas.openxmlformats.org/officeDocument/2006/relationships/image" Target="../media/image106.png"/><Relationship Id="rId9" Type="http://schemas.microsoft.com/office/2007/relationships/hdphoto" Target="../media/hdphoto12.wdp"/><Relationship Id="rId1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svg"/><Relationship Id="rId18" Type="http://schemas.openxmlformats.org/officeDocument/2006/relationships/image" Target="../media/image28.png"/><Relationship Id="rId26" Type="http://schemas.openxmlformats.org/officeDocument/2006/relationships/image" Target="../media/image14.tiff"/><Relationship Id="rId3" Type="http://schemas.openxmlformats.org/officeDocument/2006/relationships/image" Target="../media/image15.png"/><Relationship Id="rId21" Type="http://schemas.microsoft.com/office/2007/relationships/hdphoto" Target="../media/hdphoto4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2.wdp"/><Relationship Id="rId25" Type="http://schemas.microsoft.com/office/2007/relationships/hdphoto" Target="../media/hdphoto6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5" Type="http://schemas.openxmlformats.org/officeDocument/2006/relationships/image" Target="../media/image17.png"/><Relationship Id="rId15" Type="http://schemas.microsoft.com/office/2007/relationships/hdphoto" Target="../media/hdphoto1.wdp"/><Relationship Id="rId23" Type="http://schemas.microsoft.com/office/2007/relationships/hdphoto" Target="../media/hdphoto5.wdp"/><Relationship Id="rId28" Type="http://schemas.microsoft.com/office/2007/relationships/hdphoto" Target="../media/hdphoto7.wdp"/><Relationship Id="rId10" Type="http://schemas.openxmlformats.org/officeDocument/2006/relationships/image" Target="../media/image22.png"/><Relationship Id="rId19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0.sv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microsoft.com/office/2007/relationships/hdphoto" Target="../media/hdphoto8.wdp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41.emf"/><Relationship Id="rId7" Type="http://schemas.openxmlformats.org/officeDocument/2006/relationships/image" Target="../media/image16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6.svg"/><Relationship Id="rId5" Type="http://schemas.microsoft.com/office/2007/relationships/hdphoto" Target="../media/hdphoto8.wdp"/><Relationship Id="rId15" Type="http://schemas.openxmlformats.org/officeDocument/2006/relationships/image" Target="../media/image46.sv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69989" y="5275422"/>
            <a:ext cx="907325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atin typeface="+mn-ea"/>
              </a:rPr>
              <a:t>총괄연구기관</a:t>
            </a:r>
            <a:r>
              <a:rPr lang="en-US" altLang="ko-KR" sz="1400" b="1" dirty="0">
                <a:latin typeface="+mn-ea"/>
              </a:rPr>
              <a:t> : </a:t>
            </a:r>
            <a:r>
              <a:rPr lang="ko-KR" altLang="en-US" sz="1400" b="1" dirty="0">
                <a:latin typeface="+mn-ea"/>
              </a:rPr>
              <a:t>서울대학교</a:t>
            </a:r>
            <a:r>
              <a:rPr lang="en-US" altLang="ko-KR" sz="1400" b="1" dirty="0">
                <a:latin typeface="+mn-ea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atin typeface="+mn-ea"/>
              </a:rPr>
              <a:t>참여연구기관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세종대학교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한국항공대학교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연세대학교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홍익대학교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한국과학기술원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단암시스템즈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9" name="Rectangle 18"/>
          <p:cNvSpPr txBox="1">
            <a:spLocks noChangeArrowheads="1"/>
          </p:cNvSpPr>
          <p:nvPr/>
        </p:nvSpPr>
        <p:spPr bwMode="gray">
          <a:xfrm>
            <a:off x="6714852" y="4000643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526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1051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577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2103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762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3158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868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420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defRPr/>
            </a:pP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2024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년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09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월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24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일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화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10" name="Rectangle 18"/>
          <p:cNvSpPr txBox="1">
            <a:spLocks noChangeArrowheads="1"/>
          </p:cNvSpPr>
          <p:nvPr/>
        </p:nvSpPr>
        <p:spPr bwMode="gray">
          <a:xfrm>
            <a:off x="6354812" y="4379129"/>
            <a:ext cx="27718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526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1051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577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2103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762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3158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8680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4209" algn="l" defTabSz="95105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0">
              <a:defRPr/>
            </a:pP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발표자 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sz="2000" kern="0" dirty="0" err="1">
                <a:latin typeface="Arial" pitchFamily="34" charset="0"/>
                <a:cs typeface="Arial" pitchFamily="34" charset="0"/>
              </a:rPr>
              <a:t>기창돈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 교수</a:t>
            </a:r>
            <a:endParaRPr lang="en-US" altLang="ko-KR" sz="2000" kern="0" dirty="0">
              <a:latin typeface="Arial" pitchFamily="34" charset="0"/>
              <a:cs typeface="Arial" pitchFamily="34" charset="0"/>
            </a:endParaRPr>
          </a:p>
          <a:p>
            <a:pPr algn="r" latinLnBrk="0">
              <a:defRPr/>
            </a:pP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(1</a:t>
            </a:r>
            <a:r>
              <a:rPr lang="ko-KR" altLang="en-US" sz="2000" kern="0" dirty="0">
                <a:latin typeface="Arial" pitchFamily="34" charset="0"/>
                <a:cs typeface="Arial" pitchFamily="34" charset="0"/>
              </a:rPr>
              <a:t>세부 연구책임자</a:t>
            </a:r>
            <a:r>
              <a:rPr lang="en-US" altLang="ko-KR" sz="2000" kern="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1" name="Picture 2" descr="ê³¼ê¸°ì íµë¶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80" y="180231"/>
            <a:ext cx="2212974" cy="44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9" y="3790077"/>
            <a:ext cx="8640000" cy="44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98" y="2124447"/>
            <a:ext cx="8847295" cy="1197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err="1"/>
              <a:t>무인이동체</a:t>
            </a:r>
            <a:r>
              <a:rPr lang="ko-KR" altLang="en-US" sz="2000" b="1" dirty="0"/>
              <a:t> 원천기술 개발사업</a:t>
            </a:r>
            <a:r>
              <a:rPr lang="en-US" altLang="ko-KR" sz="2000" b="1" dirty="0"/>
              <a:t> / </a:t>
            </a:r>
            <a:r>
              <a:rPr lang="ko-KR" altLang="en-US" sz="2000" b="1" dirty="0"/>
              <a:t>탐지 및 인식 연구단</a:t>
            </a:r>
          </a:p>
          <a:p>
            <a:pPr algn="r">
              <a:lnSpc>
                <a:spcPct val="150000"/>
              </a:lnSpc>
            </a:pPr>
            <a:r>
              <a:rPr lang="ko-KR" altLang="en-US" sz="3200" b="1" dirty="0" err="1"/>
              <a:t>위성항법</a:t>
            </a:r>
            <a:r>
              <a:rPr lang="ko-KR" altLang="en-US" sz="3200" b="1" dirty="0"/>
              <a:t> 정밀도 향상 및 무결성 확보기술 개발</a:t>
            </a:r>
            <a:endParaRPr lang="en-US" altLang="ko-KR" sz="32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16250" t="19626" r="16250" b="12876"/>
          <a:stretch/>
        </p:blipFill>
        <p:spPr>
          <a:xfrm>
            <a:off x="11578659" y="12451604"/>
            <a:ext cx="98791" cy="987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" y="6464788"/>
            <a:ext cx="10666549" cy="54591"/>
          </a:xfrm>
          <a:prstGeom prst="rect">
            <a:avLst/>
          </a:prstGeom>
        </p:spPr>
      </p:pic>
      <p:pic>
        <p:nvPicPr>
          <p:cNvPr id="24" name="Picture 6" descr="서울대학교 정장">
            <a:extLst>
              <a:ext uri="{FF2B5EF4-FFF2-40B4-BE49-F238E27FC236}">
                <a16:creationId xmlns:a16="http://schemas.microsoft.com/office/drawing/2014/main" id="{E39468FF-62C7-440D-88B4-BD3CAF41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1" y="6578840"/>
            <a:ext cx="952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www.sejongpr.ac.kr/dataview/sejong_pr/temp/DEI20150601110630.png">
            <a:extLst>
              <a:ext uri="{FF2B5EF4-FFF2-40B4-BE49-F238E27FC236}">
                <a16:creationId xmlns:a16="http://schemas.microsoft.com/office/drawing/2014/main" id="{61A3D01F-6217-4D64-9C36-4BA82DB21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5" t="3487" r="36618" b="4988"/>
          <a:stretch/>
        </p:blipFill>
        <p:spPr bwMode="auto">
          <a:xfrm>
            <a:off x="1422793" y="6566083"/>
            <a:ext cx="914400" cy="9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8156065-3D28-4BA1-9C30-2E8200B60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565" y="6593977"/>
            <a:ext cx="858533" cy="903176"/>
          </a:xfrm>
          <a:prstGeom prst="rect">
            <a:avLst/>
          </a:prstGeom>
        </p:spPr>
      </p:pic>
      <p:pic>
        <p:nvPicPr>
          <p:cNvPr id="31" name="Picture 12" descr="심볼마크">
            <a:extLst>
              <a:ext uri="{FF2B5EF4-FFF2-40B4-BE49-F238E27FC236}">
                <a16:creationId xmlns:a16="http://schemas.microsoft.com/office/drawing/2014/main" id="{EF9BF2A4-3481-41D7-B4A8-2FE9C0E3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0" y="6632977"/>
            <a:ext cx="825176" cy="8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KAIST 로고">
            <a:extLst>
              <a:ext uri="{FF2B5EF4-FFF2-40B4-BE49-F238E27FC236}">
                <a16:creationId xmlns:a16="http://schemas.microsoft.com/office/drawing/2014/main" id="{758A560C-FC77-4CEF-B239-34F375A8D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4" r="28953"/>
          <a:stretch/>
        </p:blipFill>
        <p:spPr bwMode="auto">
          <a:xfrm>
            <a:off x="5443633" y="6608762"/>
            <a:ext cx="1568896" cy="8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https://www.hongik.ac.kr/front/images/local/pic_ui_01_01.png">
            <a:extLst>
              <a:ext uri="{FF2B5EF4-FFF2-40B4-BE49-F238E27FC236}">
                <a16:creationId xmlns:a16="http://schemas.microsoft.com/office/drawing/2014/main" id="{F5B72222-6737-4BA9-A1E7-27B86A8A8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8183" r="19761" b="31530"/>
          <a:stretch/>
        </p:blipFill>
        <p:spPr bwMode="auto">
          <a:xfrm>
            <a:off x="4424018" y="6616415"/>
            <a:ext cx="885243" cy="8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8B0DAF7-5A5E-4C7A-8CB3-17C8ADDE7EA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"/>
          <a:stretch/>
        </p:blipFill>
        <p:spPr>
          <a:xfrm>
            <a:off x="7146900" y="6716188"/>
            <a:ext cx="3402946" cy="6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7FE2EF2-3485-5446-D91A-74A373FD8D4B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7"/>
            <a:ext cx="2880320" cy="6089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2F5554A-A2E0-1A15-EC94-7F8A6E0E9007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04835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측위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-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 선별 알고리즘 결합 및 성능 보완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측위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내 위성 선별 알고리즘 결합 및 성능 분석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측위 시스템에 대한 위성 선별 알고리즘 보완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위성 선별에 의한 연산시간 급증 구간에 대한 분석 및 보완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측위 기반 보호수준 산출 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기반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SS-RAIM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를 통한 무결성 연구를 진행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j-ea"/>
              </a:rPr>
              <a:t>선별된 위성 조합을 활용하여 수평 및 수직 보호 수준을 산출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464646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실측 데이터 기반 보호수준 산출 알고리즘 검증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8E1CF0-D737-A6EF-5B48-10B7529A9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" t="9445" r="2226"/>
          <a:stretch/>
        </p:blipFill>
        <p:spPr>
          <a:xfrm>
            <a:off x="7136902" y="3929251"/>
            <a:ext cx="3340325" cy="280592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C71295-82D6-5B82-582A-0065DC688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07" y="4069749"/>
            <a:ext cx="5632957" cy="279891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4860FF-7411-F2BE-5A00-D7541EEC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3" y="1871140"/>
            <a:ext cx="3092589" cy="1886051"/>
          </a:xfrm>
          <a:prstGeom prst="rect">
            <a:avLst/>
          </a:prstGeom>
        </p:spPr>
      </p:pic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8D7F75C1-DD72-F384-85A2-9326BD979609}"/>
              </a:ext>
            </a:extLst>
          </p:cNvPr>
          <p:cNvSpPr/>
          <p:nvPr/>
        </p:nvSpPr>
        <p:spPr>
          <a:xfrm>
            <a:off x="6688652" y="2814166"/>
            <a:ext cx="384857" cy="1617697"/>
          </a:xfrm>
          <a:prstGeom prst="curvedRightArrow">
            <a:avLst>
              <a:gd name="adj1" fmla="val 16656"/>
              <a:gd name="adj2" fmla="val 50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EFFD5A-F6EC-7CAB-8F4F-4A3F039C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" t="2204" r="2226" b="92823"/>
          <a:stretch/>
        </p:blipFill>
        <p:spPr>
          <a:xfrm>
            <a:off x="7058564" y="1585325"/>
            <a:ext cx="3340325" cy="154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476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7FE2EF2-3485-5446-D91A-74A373FD8D4B}"/>
              </a:ext>
            </a:extLst>
          </p:cNvPr>
          <p:cNvSpPr/>
          <p:nvPr/>
        </p:nvSpPr>
        <p:spPr>
          <a:xfrm>
            <a:off x="309898" y="9179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[2/2]</a:t>
            </a:r>
            <a:endParaRPr lang="ko-KR" altLang="en-US" sz="2000" spc="-15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44EB469-2EB7-F851-18CF-989F15655904}"/>
              </a:ext>
            </a:extLst>
          </p:cNvPr>
          <p:cNvSpPr txBox="1">
            <a:spLocks/>
          </p:cNvSpPr>
          <p:nvPr/>
        </p:nvSpPr>
        <p:spPr>
          <a:xfrm>
            <a:off x="378148" y="1420644"/>
            <a:ext cx="10004835" cy="48390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보정정보 재조합 알고리즘 보완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각 기상상황별 재조합 알고리즘에 따른 측정치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잔차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분석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공간 비상관 오차 완화 및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측위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오차 감소 확인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(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항법 정확도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&lt; 5cm)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임베디드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및 검증</a:t>
            </a:r>
            <a:endParaRPr lang="ko-KR" altLang="en-US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MATLAB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 기반 준실시간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정밀측위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SW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를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C++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기반 실시간 임베디드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SW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로 개발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464646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모듈별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SW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 개발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MATLAB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464646"/>
                </a:solidFill>
                <a:latin typeface="+mn-ea"/>
              </a:rPr>
              <a:t>기반 처리결과와 비교 검증 수행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C++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기반 정밀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측위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모듈 개발 완료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(MATLAB 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처리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결과와 일치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5"/>
                </a:solidFill>
                <a:latin typeface="+mj-ea"/>
              </a:rPr>
              <a:t>)</a:t>
            </a:r>
            <a:endParaRPr lang="ko-KR" altLang="en-US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ko-KR" altLang="en-US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accent5"/>
              </a:solidFill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0A46D43F-CD11-B66F-BD87-57E0C0B4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5" y="3986242"/>
            <a:ext cx="6849839" cy="2773648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7CE117E3-5DFC-5207-98B1-99B2F26304C4}"/>
              </a:ext>
            </a:extLst>
          </p:cNvPr>
          <p:cNvSpPr/>
          <p:nvPr/>
        </p:nvSpPr>
        <p:spPr>
          <a:xfrm>
            <a:off x="2826420" y="4151311"/>
            <a:ext cx="1434200" cy="2623771"/>
          </a:xfrm>
          <a:prstGeom prst="roundRect">
            <a:avLst>
              <a:gd name="adj" fmla="val 4111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F985F10-2E95-3C7B-E916-3279BC10FFA9}"/>
              </a:ext>
            </a:extLst>
          </p:cNvPr>
          <p:cNvSpPr/>
          <p:nvPr/>
        </p:nvSpPr>
        <p:spPr>
          <a:xfrm>
            <a:off x="5937775" y="4163781"/>
            <a:ext cx="1434200" cy="2596109"/>
          </a:xfrm>
          <a:prstGeom prst="roundRect">
            <a:avLst>
              <a:gd name="adj" fmla="val 4111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C8AFACFA-11FC-5B38-6826-EE18889E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067" y="1294992"/>
            <a:ext cx="2390267" cy="3677334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FDE1205-0B5F-01E2-DAA9-45E0150F6B00}"/>
              </a:ext>
            </a:extLst>
          </p:cNvPr>
          <p:cNvSpPr txBox="1"/>
          <p:nvPr/>
        </p:nvSpPr>
        <p:spPr>
          <a:xfrm>
            <a:off x="9808746" y="4216830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(</a:t>
            </a:r>
            <a:r>
              <a:rPr lang="ko-KR" altLang="en-US" sz="800" b="1" dirty="0">
                <a:solidFill>
                  <a:srgbClr val="C00000"/>
                </a:solidFill>
              </a:rPr>
              <a:t>완료</a:t>
            </a:r>
            <a:r>
              <a:rPr lang="en-US" altLang="ko-KR" sz="800" b="1" dirty="0">
                <a:solidFill>
                  <a:srgbClr val="C00000"/>
                </a:solidFill>
              </a:rPr>
              <a:t>)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9AAAFD5B-922B-9E24-B563-DDFEFADFD268}"/>
              </a:ext>
            </a:extLst>
          </p:cNvPr>
          <p:cNvSpPr/>
          <p:nvPr/>
        </p:nvSpPr>
        <p:spPr>
          <a:xfrm>
            <a:off x="7815608" y="2039194"/>
            <a:ext cx="2516274" cy="1864238"/>
          </a:xfrm>
          <a:prstGeom prst="roundRect">
            <a:avLst>
              <a:gd name="adj" fmla="val 4111"/>
            </a:avLst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39B3B8E-0D2B-90A1-E99B-1169CD6976B7}"/>
              </a:ext>
            </a:extLst>
          </p:cNvPr>
          <p:cNvSpPr txBox="1"/>
          <p:nvPr/>
        </p:nvSpPr>
        <p:spPr>
          <a:xfrm>
            <a:off x="9428217" y="1839139"/>
            <a:ext cx="10310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C00000"/>
                </a:solidFill>
                <a:highlight>
                  <a:srgbClr val="F2F2F2"/>
                </a:highlight>
              </a:rPr>
              <a:t>(</a:t>
            </a:r>
            <a:r>
              <a:rPr lang="ko-KR" altLang="en-US" sz="700" b="1" dirty="0" err="1">
                <a:solidFill>
                  <a:srgbClr val="C00000"/>
                </a:solidFill>
                <a:highlight>
                  <a:srgbClr val="F2F2F2"/>
                </a:highlight>
              </a:rPr>
              <a:t>당해년도</a:t>
            </a:r>
            <a:r>
              <a:rPr lang="ko-KR" altLang="en-US" sz="700" b="1" dirty="0">
                <a:solidFill>
                  <a:srgbClr val="C00000"/>
                </a:solidFill>
                <a:highlight>
                  <a:srgbClr val="F2F2F2"/>
                </a:highlight>
              </a:rPr>
              <a:t> 완료 예정</a:t>
            </a:r>
            <a:r>
              <a:rPr lang="en-US" altLang="ko-KR" sz="700" b="1" dirty="0">
                <a:solidFill>
                  <a:srgbClr val="C00000"/>
                </a:solidFill>
                <a:highlight>
                  <a:srgbClr val="F2F2F2"/>
                </a:highlight>
              </a:rPr>
              <a:t>)</a:t>
            </a:r>
            <a:endParaRPr lang="ko-KR" altLang="en-US" sz="700" b="1" dirty="0">
              <a:solidFill>
                <a:srgbClr val="C00000"/>
              </a:solidFill>
              <a:highlight>
                <a:srgbClr val="F2F2F2"/>
              </a:highlight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382EF10C-4899-D1EC-B586-46C8368E9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516" y="1023552"/>
            <a:ext cx="2199984" cy="253195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0026DB7B-1E47-461A-99A7-74A4439C7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024" y="5285724"/>
            <a:ext cx="1956369" cy="1474166"/>
          </a:xfrm>
          <a:prstGeom prst="rect">
            <a:avLst/>
          </a:prstGeom>
        </p:spPr>
      </p:pic>
      <p:sp>
        <p:nvSpPr>
          <p:cNvPr id="207" name="화살표: 오른쪽으로 구부러짐 206">
            <a:extLst>
              <a:ext uri="{FF2B5EF4-FFF2-40B4-BE49-F238E27FC236}">
                <a16:creationId xmlns:a16="http://schemas.microsoft.com/office/drawing/2014/main" id="{885BC599-B7D6-FC08-1618-03A17A390896}"/>
              </a:ext>
            </a:extLst>
          </p:cNvPr>
          <p:cNvSpPr/>
          <p:nvPr/>
        </p:nvSpPr>
        <p:spPr>
          <a:xfrm>
            <a:off x="7584367" y="4163782"/>
            <a:ext cx="498637" cy="2095957"/>
          </a:xfrm>
          <a:prstGeom prst="curvedRightArrow">
            <a:avLst>
              <a:gd name="adj1" fmla="val 16656"/>
              <a:gd name="adj2" fmla="val 50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72815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674563" y="6656193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다중경로 환경에서의 측위 정확도 향상을 위한 딥러닝 기반 다중경로 탐지 및 대응 기술</a:t>
            </a:r>
            <a:endParaRPr lang="en-US" altLang="ko-KR" sz="18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CBC585C6-95E0-0060-A004-BFC4A8480F77}"/>
              </a:ext>
            </a:extLst>
          </p:cNvPr>
          <p:cNvSpPr txBox="1">
            <a:spLocks/>
          </p:cNvSpPr>
          <p:nvPr/>
        </p:nvSpPr>
        <p:spPr>
          <a:xfrm>
            <a:off x="378149" y="1420645"/>
            <a:ext cx="10081120" cy="3110743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기술의 한계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dirty="0">
                <a:solidFill>
                  <a:schemeClr val="tx1"/>
                </a:solidFill>
              </a:rPr>
              <a:t>기존의 기계학습 기법을 이용한 다중경로 탐지 기술의 정확도는 학습되지 않은 환경에서 </a:t>
            </a:r>
            <a:r>
              <a:rPr lang="ko-KR" altLang="en-US" sz="1600" b="1" dirty="0">
                <a:solidFill>
                  <a:schemeClr val="tx1"/>
                </a:solidFill>
              </a:rPr>
              <a:t>테스트 시 </a:t>
            </a:r>
            <a:r>
              <a:rPr lang="en-US" altLang="ko-KR" sz="1600" b="1" dirty="0">
                <a:solidFill>
                  <a:schemeClr val="tx1"/>
                </a:solidFill>
              </a:rPr>
              <a:t>55.3% </a:t>
            </a:r>
            <a:r>
              <a:rPr lang="ko-KR" altLang="en-US" sz="1600" b="1" dirty="0">
                <a:solidFill>
                  <a:schemeClr val="tx1"/>
                </a:solidFill>
              </a:rPr>
              <a:t>수준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600" dirty="0">
                <a:solidFill>
                  <a:schemeClr val="tx1"/>
                </a:solidFill>
              </a:rPr>
              <a:t>*CMC </a:t>
            </a:r>
            <a:r>
              <a:rPr lang="ko-KR" altLang="en-US" sz="1600" dirty="0">
                <a:solidFill>
                  <a:schemeClr val="tx1"/>
                </a:solidFill>
              </a:rPr>
              <a:t>측정치 변화량을 통해 다중경로 오차를 계산할 수 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근사로 인한 누적 오차로 정확도 감소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제안 기술의 특징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600" dirty="0" err="1">
                <a:solidFill>
                  <a:srgbClr val="00B050"/>
                </a:solidFill>
              </a:rPr>
              <a:t>이중편파</a:t>
            </a:r>
            <a:r>
              <a:rPr lang="ko-KR" altLang="en-US" sz="1600" dirty="0">
                <a:solidFill>
                  <a:srgbClr val="00B050"/>
                </a:solidFill>
              </a:rPr>
              <a:t> 안테나</a:t>
            </a:r>
            <a:r>
              <a:rPr lang="ko-KR" altLang="en-US" sz="1600" dirty="0">
                <a:solidFill>
                  <a:schemeClr val="tx1"/>
                </a:solidFill>
              </a:rPr>
              <a:t>를 통해 </a:t>
            </a:r>
            <a:r>
              <a:rPr lang="ko-KR" altLang="en-US" sz="1600" dirty="0">
                <a:solidFill>
                  <a:srgbClr val="00B050"/>
                </a:solidFill>
              </a:rPr>
              <a:t>기계학습</a:t>
            </a:r>
            <a:r>
              <a:rPr lang="en-US" altLang="ko-KR" sz="1600" dirty="0">
                <a:solidFill>
                  <a:srgbClr val="00B050"/>
                </a:solidFill>
              </a:rPr>
              <a:t>/</a:t>
            </a:r>
            <a:r>
              <a:rPr lang="ko-KR" altLang="en-US" sz="1600" dirty="0" err="1">
                <a:solidFill>
                  <a:srgbClr val="00B050"/>
                </a:solidFill>
              </a:rPr>
              <a:t>딥러닝</a:t>
            </a:r>
            <a:r>
              <a:rPr lang="ko-KR" altLang="en-US" sz="1600" dirty="0" err="1">
                <a:solidFill>
                  <a:schemeClr val="tx1"/>
                </a:solidFill>
              </a:rPr>
              <a:t>에</a:t>
            </a:r>
            <a:r>
              <a:rPr lang="ko-KR" altLang="en-US" sz="1600" dirty="0">
                <a:solidFill>
                  <a:schemeClr val="tx1"/>
                </a:solidFill>
              </a:rPr>
              <a:t> 적용할 수 있는 다양한 측정치의 </a:t>
            </a:r>
            <a:r>
              <a:rPr lang="ko-KR" altLang="en-US" sz="1600" dirty="0">
                <a:solidFill>
                  <a:srgbClr val="00B050"/>
                </a:solidFill>
              </a:rPr>
              <a:t>특징</a:t>
            </a:r>
            <a:r>
              <a:rPr lang="en-US" altLang="ko-KR" sz="1600" dirty="0">
                <a:solidFill>
                  <a:srgbClr val="00B050"/>
                </a:solidFill>
              </a:rPr>
              <a:t>(feature)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추출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큰 측위 오차를 유발하는 </a:t>
            </a:r>
            <a:r>
              <a:rPr lang="en-US" altLang="ko-KR" sz="1600" dirty="0">
                <a:solidFill>
                  <a:srgbClr val="00B050"/>
                </a:solidFill>
              </a:rPr>
              <a:t>NLOS-only </a:t>
            </a:r>
            <a:r>
              <a:rPr lang="ko-KR" altLang="en-US" sz="1600" dirty="0">
                <a:solidFill>
                  <a:srgbClr val="00B050"/>
                </a:solidFill>
              </a:rPr>
              <a:t>신호 제거</a:t>
            </a:r>
            <a:r>
              <a:rPr lang="ko-KR" altLang="en-US" sz="1600" dirty="0">
                <a:solidFill>
                  <a:schemeClr val="tx1"/>
                </a:solidFill>
              </a:rPr>
              <a:t>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LOS+NLOS </a:t>
            </a:r>
            <a:r>
              <a:rPr lang="ko-KR" altLang="en-US" sz="1600" dirty="0">
                <a:solidFill>
                  <a:schemeClr val="tx1"/>
                </a:solidFill>
              </a:rPr>
              <a:t>신호는 상황에 따라 </a:t>
            </a:r>
            <a:r>
              <a:rPr lang="en-US" altLang="ko-KR" sz="1600" dirty="0">
                <a:solidFill>
                  <a:schemeClr val="tx1"/>
                </a:solidFill>
              </a:rPr>
              <a:t>CMC </a:t>
            </a:r>
            <a:r>
              <a:rPr lang="ko-KR" altLang="en-US" sz="1600" dirty="0">
                <a:solidFill>
                  <a:schemeClr val="tx1"/>
                </a:solidFill>
              </a:rPr>
              <a:t>측정치를 활용하여 다중경로 오차를 계산하여 보정하거나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제거한 후 </a:t>
            </a:r>
            <a:r>
              <a:rPr lang="en-US" altLang="ko-KR" sz="1600" dirty="0">
                <a:solidFill>
                  <a:schemeClr val="tx1"/>
                </a:solidFill>
              </a:rPr>
              <a:t>LOS-only </a:t>
            </a:r>
            <a:r>
              <a:rPr lang="ko-KR" altLang="en-US" sz="1600" dirty="0">
                <a:solidFill>
                  <a:schemeClr val="tx1"/>
                </a:solidFill>
              </a:rPr>
              <a:t>신호만을 이용하여 측위</a:t>
            </a:r>
            <a:endParaRPr lang="ko-KR" altLang="en-US" sz="1600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DA0C47E-A82E-323F-7EC7-CA3DC80C2CCF}"/>
              </a:ext>
            </a:extLst>
          </p:cNvPr>
          <p:cNvGrpSpPr/>
          <p:nvPr/>
        </p:nvGrpSpPr>
        <p:grpSpPr>
          <a:xfrm>
            <a:off x="1756321" y="4007916"/>
            <a:ext cx="5172652" cy="2624569"/>
            <a:chOff x="1026220" y="4007916"/>
            <a:chExt cx="5172652" cy="262456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E9852DA-6725-224A-71C7-ECEAE56ED1BB}"/>
                </a:ext>
              </a:extLst>
            </p:cNvPr>
            <p:cNvGrpSpPr/>
            <p:nvPr/>
          </p:nvGrpSpPr>
          <p:grpSpPr>
            <a:xfrm>
              <a:off x="1026220" y="4007916"/>
              <a:ext cx="2245053" cy="2452103"/>
              <a:chOff x="267722" y="1632077"/>
              <a:chExt cx="3437930" cy="3754994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C67452B6-E7F3-ED33-DF8B-CFFDEDECD7AE}"/>
                  </a:ext>
                </a:extLst>
              </p:cNvPr>
              <p:cNvGrpSpPr/>
              <p:nvPr/>
            </p:nvGrpSpPr>
            <p:grpSpPr>
              <a:xfrm>
                <a:off x="426866" y="2108285"/>
                <a:ext cx="3278786" cy="3278786"/>
                <a:chOff x="1031957" y="2403029"/>
                <a:chExt cx="2653875" cy="2653875"/>
              </a:xfrm>
            </p:grpSpPr>
            <p:pic>
              <p:nvPicPr>
                <p:cNvPr id="88" name="그림 87" descr="장난감이(가) 표시된 사진&#10;&#10;자동 생성된 설명">
                  <a:extLst>
                    <a:ext uri="{FF2B5EF4-FFF2-40B4-BE49-F238E27FC236}">
                      <a16:creationId xmlns:a16="http://schemas.microsoft.com/office/drawing/2014/main" id="{9A2CF224-BADD-112A-B346-89E482B5C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1957" y="2403029"/>
                  <a:ext cx="2653875" cy="2653875"/>
                </a:xfrm>
                <a:prstGeom prst="rect">
                  <a:avLst/>
                </a:prstGeom>
              </p:spPr>
            </p:pic>
            <p:pic>
              <p:nvPicPr>
                <p:cNvPr id="89" name="그림 88" descr="밴, 자동차이(가) 표시된 사진&#10;&#10;자동 생성된 설명">
                  <a:extLst>
                    <a:ext uri="{FF2B5EF4-FFF2-40B4-BE49-F238E27FC236}">
                      <a16:creationId xmlns:a16="http://schemas.microsoft.com/office/drawing/2014/main" id="{EC3F10E5-1CCF-82D9-3ECF-08CF722A78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3599" b="94844" l="10000" r="90000"/>
                          </a14:imgEffect>
                        </a14:imgLayer>
                      </a14:imgProps>
                    </a:ext>
                  </a:extLst>
                </a:blip>
                <a:srcRect l="16032" t="53996" r="15820" b="5158"/>
                <a:stretch/>
              </p:blipFill>
              <p:spPr>
                <a:xfrm flipH="1">
                  <a:off x="2101815" y="3592342"/>
                  <a:ext cx="485130" cy="290776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6364DEC-B8CD-D8AF-E157-F28B3DD0E9DC}"/>
                  </a:ext>
                </a:extLst>
              </p:cNvPr>
              <p:cNvGrpSpPr/>
              <p:nvPr/>
            </p:nvGrpSpPr>
            <p:grpSpPr>
              <a:xfrm>
                <a:off x="267722" y="2683446"/>
                <a:ext cx="520069" cy="254881"/>
                <a:chOff x="823465" y="2090574"/>
                <a:chExt cx="520069" cy="25488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C216E46A-D4CD-0B4E-4AA2-523473DCB381}"/>
                    </a:ext>
                  </a:extLst>
                </p:cNvPr>
                <p:cNvSpPr/>
                <p:nvPr/>
              </p:nvSpPr>
              <p:spPr>
                <a:xfrm rot="19005298">
                  <a:off x="823465" y="2174061"/>
                  <a:ext cx="520069" cy="87907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F8339E0C-29F4-7A17-8B52-E86DBAB07428}"/>
                    </a:ext>
                  </a:extLst>
                </p:cNvPr>
                <p:cNvSpPr/>
                <p:nvPr/>
              </p:nvSpPr>
              <p:spPr>
                <a:xfrm rot="19005298">
                  <a:off x="1008399" y="2090574"/>
                  <a:ext cx="150201" cy="25488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261882E1-CF13-1095-C5F6-FF74D82DD0F6}"/>
                    </a:ext>
                  </a:extLst>
                </p:cNvPr>
                <p:cNvSpPr/>
                <p:nvPr/>
              </p:nvSpPr>
              <p:spPr>
                <a:xfrm>
                  <a:off x="1056814" y="2153857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423EEAC5-C818-072F-3237-165C62E61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8048" y="2247580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BD84DFC9-0C2B-3997-FA03-C87577EC24B8}"/>
                    </a:ext>
                  </a:extLst>
                </p:cNvPr>
                <p:cNvSpPr/>
                <p:nvPr/>
              </p:nvSpPr>
              <p:spPr>
                <a:xfrm>
                  <a:off x="1188617" y="2272211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31829D7-8075-2E80-EA8A-423657FBC094}"/>
                  </a:ext>
                </a:extLst>
              </p:cNvPr>
              <p:cNvGrpSpPr/>
              <p:nvPr/>
            </p:nvGrpSpPr>
            <p:grpSpPr>
              <a:xfrm>
                <a:off x="2505494" y="2001139"/>
                <a:ext cx="520069" cy="254881"/>
                <a:chOff x="2709415" y="1963133"/>
                <a:chExt cx="520069" cy="254881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DF088EE6-5D24-09DD-707D-33174D1BF0C3}"/>
                    </a:ext>
                  </a:extLst>
                </p:cNvPr>
                <p:cNvSpPr/>
                <p:nvPr/>
              </p:nvSpPr>
              <p:spPr>
                <a:xfrm rot="2594702" flipH="1">
                  <a:off x="2709415" y="2046620"/>
                  <a:ext cx="520069" cy="87907"/>
                </a:xfrm>
                <a:prstGeom prst="rect">
                  <a:avLst/>
                </a:prstGeom>
                <a:solidFill>
                  <a:srgbClr val="1C3F6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073327C-8C0D-BDF1-7B23-483676DD8C50}"/>
                    </a:ext>
                  </a:extLst>
                </p:cNvPr>
                <p:cNvSpPr/>
                <p:nvPr/>
              </p:nvSpPr>
              <p:spPr>
                <a:xfrm rot="2594702" flipH="1">
                  <a:off x="2894349" y="1963133"/>
                  <a:ext cx="150201" cy="254881"/>
                </a:xfrm>
                <a:prstGeom prst="rect">
                  <a:avLst/>
                </a:prstGeom>
                <a:solidFill>
                  <a:srgbClr val="8A3E63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AA44EE95-0F78-3B70-A23B-FF012D165CC9}"/>
                    </a:ext>
                  </a:extLst>
                </p:cNvPr>
                <p:cNvSpPr/>
                <p:nvPr/>
              </p:nvSpPr>
              <p:spPr>
                <a:xfrm flipH="1">
                  <a:off x="2834910" y="2026416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36CCB46-97EB-77F6-FCD1-225915BA6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5642" y="2120139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AF00B5D4-FAE0-6F75-0B2C-D4F818F86CE5}"/>
                    </a:ext>
                  </a:extLst>
                </p:cNvPr>
                <p:cNvSpPr/>
                <p:nvPr/>
              </p:nvSpPr>
              <p:spPr>
                <a:xfrm flipH="1">
                  <a:off x="2829569" y="2144770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7C534FB-B370-E351-FEB2-9E6D7CC20829}"/>
                  </a:ext>
                </a:extLst>
              </p:cNvPr>
              <p:cNvGrpSpPr/>
              <p:nvPr/>
            </p:nvGrpSpPr>
            <p:grpSpPr>
              <a:xfrm rot="18251352">
                <a:off x="1365607" y="1764671"/>
                <a:ext cx="520069" cy="254881"/>
                <a:chOff x="2709415" y="1963133"/>
                <a:chExt cx="520069" cy="25488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1216BDA-DB0A-1DE9-8E15-4D9016EB046A}"/>
                    </a:ext>
                  </a:extLst>
                </p:cNvPr>
                <p:cNvSpPr/>
                <p:nvPr/>
              </p:nvSpPr>
              <p:spPr>
                <a:xfrm rot="2594702" flipH="1">
                  <a:off x="2709415" y="2046620"/>
                  <a:ext cx="520069" cy="87907"/>
                </a:xfrm>
                <a:prstGeom prst="rect">
                  <a:avLst/>
                </a:prstGeom>
                <a:solidFill>
                  <a:srgbClr val="1C3F6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C068E6B-1056-C7A2-F8B7-80C78446DA76}"/>
                    </a:ext>
                  </a:extLst>
                </p:cNvPr>
                <p:cNvSpPr/>
                <p:nvPr/>
              </p:nvSpPr>
              <p:spPr>
                <a:xfrm rot="2594702" flipH="1">
                  <a:off x="2894349" y="1963133"/>
                  <a:ext cx="150201" cy="254881"/>
                </a:xfrm>
                <a:prstGeom prst="rect">
                  <a:avLst/>
                </a:prstGeom>
                <a:solidFill>
                  <a:srgbClr val="DDBE9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964A426F-DE8E-734F-EC85-028D70D206E5}"/>
                    </a:ext>
                  </a:extLst>
                </p:cNvPr>
                <p:cNvSpPr/>
                <p:nvPr/>
              </p:nvSpPr>
              <p:spPr>
                <a:xfrm flipH="1">
                  <a:off x="2834910" y="2026416"/>
                  <a:ext cx="161225" cy="17907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D45B0F04-7A57-FC10-800B-7B28DF0DD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5642" y="2120139"/>
                  <a:ext cx="59259" cy="408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DE2C3CEA-EC75-96D6-0683-CFC474A2C0B6}"/>
                    </a:ext>
                  </a:extLst>
                </p:cNvPr>
                <p:cNvSpPr/>
                <p:nvPr/>
              </p:nvSpPr>
              <p:spPr>
                <a:xfrm flipH="1">
                  <a:off x="2829569" y="2144770"/>
                  <a:ext cx="34763" cy="325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07AB91F-B380-349D-838F-6A0C257F5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808" y="2955171"/>
                <a:ext cx="1831177" cy="3502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2FEE261-1D24-5E4E-67C3-20192EF089CF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V="1">
                <a:off x="2048327" y="3305436"/>
                <a:ext cx="511658" cy="27221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2B9268B-E482-150D-400F-457DFDCCB0C0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 flipH="1">
                <a:off x="2048327" y="2289778"/>
                <a:ext cx="554427" cy="1287869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6BFEF39-55EB-055F-C0B7-6D9A4CFC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1414" y="2296619"/>
                <a:ext cx="1184235" cy="1028648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AD339005-37C4-8570-29FC-B82C1532FCDE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1421414" y="3325267"/>
                <a:ext cx="626913" cy="25238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D80A0AA-4784-D632-00FF-BC929AA9021D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1658472" y="2108285"/>
                <a:ext cx="389855" cy="1469362"/>
              </a:xfrm>
              <a:prstGeom prst="line">
                <a:avLst/>
              </a:prstGeom>
              <a:ln w="28575">
                <a:solidFill>
                  <a:srgbClr val="11FF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B42A9FA-CEF3-F0DF-B77B-7603BA7486CF}"/>
                  </a:ext>
                </a:extLst>
              </p:cNvPr>
              <p:cNvSpPr/>
              <p:nvPr/>
            </p:nvSpPr>
            <p:spPr>
              <a:xfrm>
                <a:off x="1954092" y="3480059"/>
                <a:ext cx="184807" cy="18480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9C0042-07D7-9131-C209-B0AA38DFD188}"/>
                </a:ext>
              </a:extLst>
            </p:cNvPr>
            <p:cNvSpPr/>
            <p:nvPr/>
          </p:nvSpPr>
          <p:spPr>
            <a:xfrm>
              <a:off x="3766523" y="4026437"/>
              <a:ext cx="1796114" cy="345538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8F17D2C-9548-018E-794B-4EB8A529DBC3}"/>
                </a:ext>
              </a:extLst>
            </p:cNvPr>
            <p:cNvGrpSpPr/>
            <p:nvPr/>
          </p:nvGrpSpPr>
          <p:grpSpPr>
            <a:xfrm>
              <a:off x="3966136" y="4138156"/>
              <a:ext cx="367058" cy="142249"/>
              <a:chOff x="-2261126" y="7333675"/>
              <a:chExt cx="781890" cy="361181"/>
            </a:xfrm>
          </p:grpSpPr>
          <p:sp>
            <p:nvSpPr>
              <p:cNvPr id="92" name="타원 114">
                <a:extLst>
                  <a:ext uri="{FF2B5EF4-FFF2-40B4-BE49-F238E27FC236}">
                    <a16:creationId xmlns:a16="http://schemas.microsoft.com/office/drawing/2014/main" id="{3D48BB49-097E-3547-ED0C-C90002D7F0E4}"/>
                  </a:ext>
                </a:extLst>
              </p:cNvPr>
              <p:cNvSpPr/>
              <p:nvPr/>
            </p:nvSpPr>
            <p:spPr>
              <a:xfrm>
                <a:off x="-2261126" y="7333675"/>
                <a:ext cx="781890" cy="134776"/>
              </a:xfrm>
              <a:custGeom>
                <a:avLst/>
                <a:gdLst>
                  <a:gd name="connsiteX0" fmla="*/ 0 w 1320908"/>
                  <a:gd name="connsiteY0" fmla="*/ 113833 h 227666"/>
                  <a:gd name="connsiteX1" fmla="*/ 660454 w 1320908"/>
                  <a:gd name="connsiteY1" fmla="*/ 0 h 227666"/>
                  <a:gd name="connsiteX2" fmla="*/ 1320908 w 1320908"/>
                  <a:gd name="connsiteY2" fmla="*/ 113833 h 227666"/>
                  <a:gd name="connsiteX3" fmla="*/ 660454 w 1320908"/>
                  <a:gd name="connsiteY3" fmla="*/ 227666 h 227666"/>
                  <a:gd name="connsiteX4" fmla="*/ 0 w 1320908"/>
                  <a:gd name="connsiteY4" fmla="*/ 113833 h 227666"/>
                  <a:gd name="connsiteX0" fmla="*/ 0 w 1320908"/>
                  <a:gd name="connsiteY0" fmla="*/ 113833 h 227666"/>
                  <a:gd name="connsiteX1" fmla="*/ 660454 w 1320908"/>
                  <a:gd name="connsiteY1" fmla="*/ 0 h 227666"/>
                  <a:gd name="connsiteX2" fmla="*/ 1320908 w 1320908"/>
                  <a:gd name="connsiteY2" fmla="*/ 113833 h 227666"/>
                  <a:gd name="connsiteX3" fmla="*/ 660454 w 1320908"/>
                  <a:gd name="connsiteY3" fmla="*/ 227666 h 227666"/>
                  <a:gd name="connsiteX4" fmla="*/ 0 w 1320908"/>
                  <a:gd name="connsiteY4" fmla="*/ 113833 h 227666"/>
                  <a:gd name="connsiteX0" fmla="*/ 0 w 1316146"/>
                  <a:gd name="connsiteY0" fmla="*/ 114162 h 228648"/>
                  <a:gd name="connsiteX1" fmla="*/ 660454 w 1316146"/>
                  <a:gd name="connsiteY1" fmla="*/ 329 h 228648"/>
                  <a:gd name="connsiteX2" fmla="*/ 1316146 w 1316146"/>
                  <a:gd name="connsiteY2" fmla="*/ 145118 h 228648"/>
                  <a:gd name="connsiteX3" fmla="*/ 660454 w 1316146"/>
                  <a:gd name="connsiteY3" fmla="*/ 227995 h 228648"/>
                  <a:gd name="connsiteX4" fmla="*/ 0 w 1316146"/>
                  <a:gd name="connsiteY4" fmla="*/ 114162 h 228648"/>
                  <a:gd name="connsiteX0" fmla="*/ 0 w 1316146"/>
                  <a:gd name="connsiteY0" fmla="*/ 114162 h 228388"/>
                  <a:gd name="connsiteX1" fmla="*/ 660454 w 1316146"/>
                  <a:gd name="connsiteY1" fmla="*/ 329 h 228388"/>
                  <a:gd name="connsiteX2" fmla="*/ 1316146 w 1316146"/>
                  <a:gd name="connsiteY2" fmla="*/ 145118 h 228388"/>
                  <a:gd name="connsiteX3" fmla="*/ 660454 w 1316146"/>
                  <a:gd name="connsiteY3" fmla="*/ 227995 h 228388"/>
                  <a:gd name="connsiteX4" fmla="*/ 0 w 1316146"/>
                  <a:gd name="connsiteY4" fmla="*/ 114162 h 228388"/>
                  <a:gd name="connsiteX0" fmla="*/ 0 w 1316146"/>
                  <a:gd name="connsiteY0" fmla="*/ 149558 h 227699"/>
                  <a:gd name="connsiteX1" fmla="*/ 660454 w 1316146"/>
                  <a:gd name="connsiteY1" fmla="*/ 6 h 227699"/>
                  <a:gd name="connsiteX2" fmla="*/ 1316146 w 1316146"/>
                  <a:gd name="connsiteY2" fmla="*/ 144795 h 227699"/>
                  <a:gd name="connsiteX3" fmla="*/ 660454 w 1316146"/>
                  <a:gd name="connsiteY3" fmla="*/ 227672 h 227699"/>
                  <a:gd name="connsiteX4" fmla="*/ 0 w 1316146"/>
                  <a:gd name="connsiteY4" fmla="*/ 149558 h 227699"/>
                  <a:gd name="connsiteX0" fmla="*/ 9340 w 1325486"/>
                  <a:gd name="connsiteY0" fmla="*/ 149558 h 227686"/>
                  <a:gd name="connsiteX1" fmla="*/ 669794 w 1325486"/>
                  <a:gd name="connsiteY1" fmla="*/ 6 h 227686"/>
                  <a:gd name="connsiteX2" fmla="*/ 1325486 w 1325486"/>
                  <a:gd name="connsiteY2" fmla="*/ 144795 h 227686"/>
                  <a:gd name="connsiteX3" fmla="*/ 669794 w 1325486"/>
                  <a:gd name="connsiteY3" fmla="*/ 227672 h 227686"/>
                  <a:gd name="connsiteX4" fmla="*/ 9340 w 1325486"/>
                  <a:gd name="connsiteY4" fmla="*/ 149558 h 22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5486" h="227686">
                    <a:moveTo>
                      <a:pt x="9340" y="149558"/>
                    </a:moveTo>
                    <a:cubicBezTo>
                      <a:pt x="-76385" y="103359"/>
                      <a:pt x="450436" y="800"/>
                      <a:pt x="669794" y="6"/>
                    </a:cubicBezTo>
                    <a:cubicBezTo>
                      <a:pt x="889152" y="-788"/>
                      <a:pt x="1325486" y="81927"/>
                      <a:pt x="1325486" y="144795"/>
                    </a:cubicBezTo>
                    <a:cubicBezTo>
                      <a:pt x="1254048" y="186232"/>
                      <a:pt x="889152" y="226878"/>
                      <a:pt x="669794" y="227672"/>
                    </a:cubicBezTo>
                    <a:cubicBezTo>
                      <a:pt x="450436" y="228466"/>
                      <a:pt x="95065" y="195757"/>
                      <a:pt x="9340" y="1495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D27EAA9-0D60-CC13-03C8-DE62EF7F8003}"/>
                  </a:ext>
                </a:extLst>
              </p:cNvPr>
              <p:cNvSpPr/>
              <p:nvPr/>
            </p:nvSpPr>
            <p:spPr>
              <a:xfrm flipH="1">
                <a:off x="-2087951" y="7478920"/>
                <a:ext cx="27063" cy="2130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67F07A9-3B09-1CBF-2E07-188D6FEF1338}"/>
                  </a:ext>
                </a:extLst>
              </p:cNvPr>
              <p:cNvSpPr/>
              <p:nvPr/>
            </p:nvSpPr>
            <p:spPr>
              <a:xfrm flipH="1">
                <a:off x="-1682480" y="7478926"/>
                <a:ext cx="27063" cy="2130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6A7290EC-6A87-FAD2-E3D5-6DE77DC00037}"/>
                  </a:ext>
                </a:extLst>
              </p:cNvPr>
              <p:cNvSpPr/>
              <p:nvPr/>
            </p:nvSpPr>
            <p:spPr>
              <a:xfrm rot="10800000">
                <a:off x="-2261126" y="7415519"/>
                <a:ext cx="781890" cy="23391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F7825E81-6CA9-0114-080F-3D40E8EC3066}"/>
                  </a:ext>
                </a:extLst>
              </p:cNvPr>
              <p:cNvSpPr/>
              <p:nvPr/>
            </p:nvSpPr>
            <p:spPr>
              <a:xfrm rot="5400000" flipH="1">
                <a:off x="-1639355" y="7628051"/>
                <a:ext cx="27063" cy="10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B5DC13-5E2A-78A9-FFC8-9913F3AFA782}"/>
                  </a:ext>
                </a:extLst>
              </p:cNvPr>
              <p:cNvSpPr/>
              <p:nvPr/>
            </p:nvSpPr>
            <p:spPr>
              <a:xfrm rot="5400000" flipH="1">
                <a:off x="-2131133" y="7625213"/>
                <a:ext cx="27063" cy="1065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FBC883-C3CF-C000-AEDD-0CA6655AEC5E}"/>
                </a:ext>
              </a:extLst>
            </p:cNvPr>
            <p:cNvSpPr txBox="1"/>
            <p:nvPr/>
          </p:nvSpPr>
          <p:spPr>
            <a:xfrm>
              <a:off x="4321260" y="4079969"/>
              <a:ext cx="1202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이중편파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안테나</a:t>
              </a:r>
            </a:p>
          </p:txBody>
        </p:sp>
        <p:sp>
          <p:nvSpPr>
            <p:cNvPr id="99" name="화살표: 아래쪽 98">
              <a:extLst>
                <a:ext uri="{FF2B5EF4-FFF2-40B4-BE49-F238E27FC236}">
                  <a16:creationId xmlns:a16="http://schemas.microsoft.com/office/drawing/2014/main" id="{26AB3480-4C3B-E270-19D7-3F74FFC8F0A9}"/>
                </a:ext>
              </a:extLst>
            </p:cNvPr>
            <p:cNvSpPr/>
            <p:nvPr/>
          </p:nvSpPr>
          <p:spPr>
            <a:xfrm>
              <a:off x="4545056" y="4395943"/>
              <a:ext cx="256451" cy="188873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25000">
                  <a:schemeClr val="accent1">
                    <a:lumMod val="97000"/>
                    <a:lumOff val="3000"/>
                  </a:schemeClr>
                </a:gs>
                <a:gs pos="50000">
                  <a:srgbClr val="7FB1DE"/>
                </a:gs>
                <a:gs pos="75000">
                  <a:srgbClr val="AFCEEB"/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FEA01A0-96AE-7FA0-073C-9D28DF082292}"/>
                </a:ext>
              </a:extLst>
            </p:cNvPr>
            <p:cNvCxnSpPr>
              <a:cxnSpLocks/>
            </p:cNvCxnSpPr>
            <p:nvPr/>
          </p:nvCxnSpPr>
          <p:spPr>
            <a:xfrm>
              <a:off x="3953347" y="5020559"/>
              <a:ext cx="0" cy="396585"/>
            </a:xfrm>
            <a:prstGeom prst="straightConnector1">
              <a:avLst/>
            </a:prstGeom>
            <a:ln w="25400">
              <a:solidFill>
                <a:srgbClr val="0DB356"/>
              </a:solidFill>
              <a:headEnd w="lg" len="med"/>
              <a:tailEnd type="arrow" w="sm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2CD0DB3-1C2C-1D37-6BBB-40CD4F562147}"/>
                </a:ext>
              </a:extLst>
            </p:cNvPr>
            <p:cNvCxnSpPr>
              <a:cxnSpLocks/>
            </p:cNvCxnSpPr>
            <p:nvPr/>
          </p:nvCxnSpPr>
          <p:spPr>
            <a:xfrm>
              <a:off x="5367637" y="5020559"/>
              <a:ext cx="0" cy="3959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med"/>
              <a:tailEnd type="arrow" w="sm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805F60F-2651-B483-E343-4C5217AAED06}"/>
                </a:ext>
              </a:extLst>
            </p:cNvPr>
            <p:cNvCxnSpPr>
              <a:cxnSpLocks/>
            </p:cNvCxnSpPr>
            <p:nvPr/>
          </p:nvCxnSpPr>
          <p:spPr>
            <a:xfrm>
              <a:off x="4666051" y="5020559"/>
              <a:ext cx="0" cy="395957"/>
            </a:xfrm>
            <a:prstGeom prst="straightConnector1">
              <a:avLst/>
            </a:prstGeom>
            <a:ln w="25400">
              <a:headEnd w="lg" len="med"/>
              <a:tailEnd type="arrow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0388E4-0560-703C-929E-D22C5B8BD8D6}"/>
                </a:ext>
              </a:extLst>
            </p:cNvPr>
            <p:cNvSpPr txBox="1"/>
            <p:nvPr/>
          </p:nvSpPr>
          <p:spPr>
            <a:xfrm>
              <a:off x="4848267" y="4369822"/>
              <a:ext cx="1350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GNSS measurements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EEC3ED-D6D8-A1C9-EA06-B7517EF79A4B}"/>
                </a:ext>
              </a:extLst>
            </p:cNvPr>
            <p:cNvSpPr/>
            <p:nvPr/>
          </p:nvSpPr>
          <p:spPr>
            <a:xfrm>
              <a:off x="3334389" y="5421335"/>
              <a:ext cx="2660382" cy="786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CMC </a:t>
              </a:r>
              <a:r>
                <a:rPr lang="ko-KR" alt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변화량 및 </a:t>
              </a:r>
              <a:r>
                <a:rPr lang="en-US" altLang="ko-K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GNSS </a:t>
              </a:r>
              <a:r>
                <a:rPr lang="ko-KR" altLang="en-US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신호 분류 결과 기반의 측위 정확도 향상 알고리즘 적용</a:t>
              </a:r>
              <a:b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(LOS+NLOS: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Correction or Exclusion, </a:t>
              </a:r>
              <a:b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NLOS-only: Exclusion)</a:t>
              </a:r>
              <a:endPara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F1BA5A-9BA6-189E-7C0E-4465AF8AE9E6}"/>
                </a:ext>
              </a:extLst>
            </p:cNvPr>
            <p:cNvSpPr txBox="1"/>
            <p:nvPr/>
          </p:nvSpPr>
          <p:spPr>
            <a:xfrm>
              <a:off x="3614316" y="5087547"/>
              <a:ext cx="677166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DB3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LOS-only</a:t>
              </a:r>
              <a:endParaRPr lang="ko-KR" altLang="en-US" sz="900" dirty="0">
                <a:solidFill>
                  <a:srgbClr val="0DB3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F89B51C-404E-2227-6397-04536F36FB86}"/>
                </a:ext>
              </a:extLst>
            </p:cNvPr>
            <p:cNvSpPr txBox="1"/>
            <p:nvPr/>
          </p:nvSpPr>
          <p:spPr>
            <a:xfrm>
              <a:off x="4272971" y="5087547"/>
              <a:ext cx="817597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LOS+NLOS</a:t>
              </a:r>
              <a:endParaRPr lang="ko-KR" altLang="en-US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8E4BCE-B26B-EB8A-F5FC-E2706AF69D1E}"/>
                </a:ext>
              </a:extLst>
            </p:cNvPr>
            <p:cNvSpPr txBox="1"/>
            <p:nvPr/>
          </p:nvSpPr>
          <p:spPr>
            <a:xfrm>
              <a:off x="4995488" y="5087547"/>
              <a:ext cx="767043" cy="21600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NLOS-only</a:t>
              </a:r>
              <a:endParaRPr lang="ko-KR" alt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4E8550B-61B0-7CFB-281E-4B37E9CB21E2}"/>
                </a:ext>
              </a:extLst>
            </p:cNvPr>
            <p:cNvSpPr txBox="1"/>
            <p:nvPr/>
          </p:nvSpPr>
          <p:spPr>
            <a:xfrm>
              <a:off x="4258072" y="6386264"/>
              <a:ext cx="8304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측위 결과</a:t>
              </a: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3C7C917-3DBC-EED1-E273-34379837661F}"/>
                </a:ext>
              </a:extLst>
            </p:cNvPr>
            <p:cNvSpPr/>
            <p:nvPr/>
          </p:nvSpPr>
          <p:spPr>
            <a:xfrm>
              <a:off x="2176755" y="4049186"/>
              <a:ext cx="1594464" cy="1291487"/>
            </a:xfrm>
            <a:custGeom>
              <a:avLst/>
              <a:gdLst>
                <a:gd name="connsiteX0" fmla="*/ 0 w 1593056"/>
                <a:gd name="connsiteY0" fmla="*/ 507207 h 714375"/>
                <a:gd name="connsiteX1" fmla="*/ 1466850 w 1593056"/>
                <a:gd name="connsiteY1" fmla="*/ 0 h 714375"/>
                <a:gd name="connsiteX2" fmla="*/ 1593056 w 1593056"/>
                <a:gd name="connsiteY2" fmla="*/ 714375 h 714375"/>
                <a:gd name="connsiteX3" fmla="*/ 2381 w 1593056"/>
                <a:gd name="connsiteY3" fmla="*/ 690563 h 714375"/>
                <a:gd name="connsiteX4" fmla="*/ 0 w 1593056"/>
                <a:gd name="connsiteY4" fmla="*/ 507207 h 714375"/>
                <a:gd name="connsiteX0" fmla="*/ 0 w 1593056"/>
                <a:gd name="connsiteY0" fmla="*/ 1138143 h 1345311"/>
                <a:gd name="connsiteX1" fmla="*/ 1430274 w 1593056"/>
                <a:gd name="connsiteY1" fmla="*/ 0 h 1345311"/>
                <a:gd name="connsiteX2" fmla="*/ 1593056 w 1593056"/>
                <a:gd name="connsiteY2" fmla="*/ 1345311 h 1345311"/>
                <a:gd name="connsiteX3" fmla="*/ 2381 w 1593056"/>
                <a:gd name="connsiteY3" fmla="*/ 1321499 h 1345311"/>
                <a:gd name="connsiteX4" fmla="*/ 0 w 1593056"/>
                <a:gd name="connsiteY4" fmla="*/ 1138143 h 1345311"/>
                <a:gd name="connsiteX0" fmla="*/ 0 w 1529048"/>
                <a:gd name="connsiteY0" fmla="*/ 1138143 h 1321499"/>
                <a:gd name="connsiteX1" fmla="*/ 1430274 w 1529048"/>
                <a:gd name="connsiteY1" fmla="*/ 0 h 1321499"/>
                <a:gd name="connsiteX2" fmla="*/ 1529048 w 1529048"/>
                <a:gd name="connsiteY2" fmla="*/ 686943 h 1321499"/>
                <a:gd name="connsiteX3" fmla="*/ 2381 w 1529048"/>
                <a:gd name="connsiteY3" fmla="*/ 1321499 h 1321499"/>
                <a:gd name="connsiteX4" fmla="*/ 0 w 1529048"/>
                <a:gd name="connsiteY4" fmla="*/ 1138143 h 1321499"/>
                <a:gd name="connsiteX0" fmla="*/ 0 w 1529048"/>
                <a:gd name="connsiteY0" fmla="*/ 1500093 h 1683449"/>
                <a:gd name="connsiteX1" fmla="*/ 1420749 w 1529048"/>
                <a:gd name="connsiteY1" fmla="*/ 0 h 1683449"/>
                <a:gd name="connsiteX2" fmla="*/ 1529048 w 1529048"/>
                <a:gd name="connsiteY2" fmla="*/ 1048893 h 1683449"/>
                <a:gd name="connsiteX3" fmla="*/ 2381 w 1529048"/>
                <a:gd name="connsiteY3" fmla="*/ 1683449 h 1683449"/>
                <a:gd name="connsiteX4" fmla="*/ 0 w 1529048"/>
                <a:gd name="connsiteY4" fmla="*/ 1500093 h 1683449"/>
                <a:gd name="connsiteX0" fmla="*/ 0 w 1509998"/>
                <a:gd name="connsiteY0" fmla="*/ 1500093 h 1683449"/>
                <a:gd name="connsiteX1" fmla="*/ 1420749 w 1509998"/>
                <a:gd name="connsiteY1" fmla="*/ 0 h 1683449"/>
                <a:gd name="connsiteX2" fmla="*/ 1509998 w 1509998"/>
                <a:gd name="connsiteY2" fmla="*/ 648843 h 1683449"/>
                <a:gd name="connsiteX3" fmla="*/ 2381 w 1509998"/>
                <a:gd name="connsiteY3" fmla="*/ 1683449 h 1683449"/>
                <a:gd name="connsiteX4" fmla="*/ 0 w 1509998"/>
                <a:gd name="connsiteY4" fmla="*/ 1500093 h 1683449"/>
                <a:gd name="connsiteX0" fmla="*/ 0 w 1900523"/>
                <a:gd name="connsiteY0" fmla="*/ 1500093 h 1683449"/>
                <a:gd name="connsiteX1" fmla="*/ 1420749 w 1900523"/>
                <a:gd name="connsiteY1" fmla="*/ 0 h 1683449"/>
                <a:gd name="connsiteX2" fmla="*/ 1900523 w 1900523"/>
                <a:gd name="connsiteY2" fmla="*/ 658368 h 1683449"/>
                <a:gd name="connsiteX3" fmla="*/ 2381 w 1900523"/>
                <a:gd name="connsiteY3" fmla="*/ 1683449 h 1683449"/>
                <a:gd name="connsiteX4" fmla="*/ 0 w 1900523"/>
                <a:gd name="connsiteY4" fmla="*/ 1500093 h 1683449"/>
                <a:gd name="connsiteX0" fmla="*/ 0 w 1900523"/>
                <a:gd name="connsiteY0" fmla="*/ 1538193 h 1721549"/>
                <a:gd name="connsiteX1" fmla="*/ 1820799 w 1900523"/>
                <a:gd name="connsiteY1" fmla="*/ 0 h 1721549"/>
                <a:gd name="connsiteX2" fmla="*/ 1900523 w 1900523"/>
                <a:gd name="connsiteY2" fmla="*/ 696468 h 1721549"/>
                <a:gd name="connsiteX3" fmla="*/ 2381 w 1900523"/>
                <a:gd name="connsiteY3" fmla="*/ 1721549 h 1721549"/>
                <a:gd name="connsiteX4" fmla="*/ 0 w 1900523"/>
                <a:gd name="connsiteY4" fmla="*/ 1538193 h 1721549"/>
                <a:gd name="connsiteX0" fmla="*/ 0 w 2339545"/>
                <a:gd name="connsiteY0" fmla="*/ 1283216 h 1466572"/>
                <a:gd name="connsiteX1" fmla="*/ 2339545 w 2339545"/>
                <a:gd name="connsiteY1" fmla="*/ 0 h 1466572"/>
                <a:gd name="connsiteX2" fmla="*/ 1900523 w 2339545"/>
                <a:gd name="connsiteY2" fmla="*/ 441491 h 1466572"/>
                <a:gd name="connsiteX3" fmla="*/ 2381 w 2339545"/>
                <a:gd name="connsiteY3" fmla="*/ 1466572 h 1466572"/>
                <a:gd name="connsiteX4" fmla="*/ 0 w 2339545"/>
                <a:gd name="connsiteY4" fmla="*/ 1283216 h 1466572"/>
                <a:gd name="connsiteX0" fmla="*/ 0 w 2339545"/>
                <a:gd name="connsiteY0" fmla="*/ 1283216 h 1466572"/>
                <a:gd name="connsiteX1" fmla="*/ 2339545 w 2339545"/>
                <a:gd name="connsiteY1" fmla="*/ 0 h 1466572"/>
                <a:gd name="connsiteX2" fmla="*/ 2322554 w 2339545"/>
                <a:gd name="connsiteY2" fmla="*/ 467868 h 1466572"/>
                <a:gd name="connsiteX3" fmla="*/ 2381 w 2339545"/>
                <a:gd name="connsiteY3" fmla="*/ 1466572 h 1466572"/>
                <a:gd name="connsiteX4" fmla="*/ 0 w 2339545"/>
                <a:gd name="connsiteY4" fmla="*/ 1283216 h 1466572"/>
                <a:gd name="connsiteX0" fmla="*/ 0 w 2322554"/>
                <a:gd name="connsiteY0" fmla="*/ 1264166 h 1447522"/>
                <a:gd name="connsiteX1" fmla="*/ 2110945 w 2322554"/>
                <a:gd name="connsiteY1" fmla="*/ 0 h 1447522"/>
                <a:gd name="connsiteX2" fmla="*/ 2322554 w 2322554"/>
                <a:gd name="connsiteY2" fmla="*/ 448818 h 1447522"/>
                <a:gd name="connsiteX3" fmla="*/ 2381 w 2322554"/>
                <a:gd name="connsiteY3" fmla="*/ 1447522 h 1447522"/>
                <a:gd name="connsiteX4" fmla="*/ 0 w 2322554"/>
                <a:gd name="connsiteY4" fmla="*/ 1264166 h 1447522"/>
                <a:gd name="connsiteX0" fmla="*/ 0 w 2110945"/>
                <a:gd name="connsiteY0" fmla="*/ 1264166 h 1447522"/>
                <a:gd name="connsiteX1" fmla="*/ 2110945 w 2110945"/>
                <a:gd name="connsiteY1" fmla="*/ 0 h 1447522"/>
                <a:gd name="connsiteX2" fmla="*/ 2084429 w 2110945"/>
                <a:gd name="connsiteY2" fmla="*/ 429768 h 1447522"/>
                <a:gd name="connsiteX3" fmla="*/ 2381 w 2110945"/>
                <a:gd name="connsiteY3" fmla="*/ 1447522 h 1447522"/>
                <a:gd name="connsiteX4" fmla="*/ 0 w 2110945"/>
                <a:gd name="connsiteY4" fmla="*/ 1264166 h 1447522"/>
                <a:gd name="connsiteX0" fmla="*/ 0 w 2084429"/>
                <a:gd name="connsiteY0" fmla="*/ 1264166 h 1447522"/>
                <a:gd name="connsiteX1" fmla="*/ 2082370 w 2084429"/>
                <a:gd name="connsiteY1" fmla="*/ 0 h 1447522"/>
                <a:gd name="connsiteX2" fmla="*/ 2084429 w 2084429"/>
                <a:gd name="connsiteY2" fmla="*/ 429768 h 1447522"/>
                <a:gd name="connsiteX3" fmla="*/ 2381 w 2084429"/>
                <a:gd name="connsiteY3" fmla="*/ 1447522 h 1447522"/>
                <a:gd name="connsiteX4" fmla="*/ 0 w 2084429"/>
                <a:gd name="connsiteY4" fmla="*/ 1264166 h 1447522"/>
                <a:gd name="connsiteX0" fmla="*/ 0 w 2160629"/>
                <a:gd name="connsiteY0" fmla="*/ 1264166 h 1447522"/>
                <a:gd name="connsiteX1" fmla="*/ 2082370 w 2160629"/>
                <a:gd name="connsiteY1" fmla="*/ 0 h 1447522"/>
                <a:gd name="connsiteX2" fmla="*/ 2160629 w 2160629"/>
                <a:gd name="connsiteY2" fmla="*/ 534543 h 1447522"/>
                <a:gd name="connsiteX3" fmla="*/ 2381 w 2160629"/>
                <a:gd name="connsiteY3" fmla="*/ 1447522 h 1447522"/>
                <a:gd name="connsiteX4" fmla="*/ 0 w 2160629"/>
                <a:gd name="connsiteY4" fmla="*/ 1264166 h 1447522"/>
                <a:gd name="connsiteX0" fmla="*/ 0 w 2245034"/>
                <a:gd name="connsiteY0" fmla="*/ 1654549 h 1837905"/>
                <a:gd name="connsiteX1" fmla="*/ 2245030 w 2245034"/>
                <a:gd name="connsiteY1" fmla="*/ 0 h 1837905"/>
                <a:gd name="connsiteX2" fmla="*/ 2160629 w 2245034"/>
                <a:gd name="connsiteY2" fmla="*/ 924926 h 1837905"/>
                <a:gd name="connsiteX3" fmla="*/ 2381 w 2245034"/>
                <a:gd name="connsiteY3" fmla="*/ 1837905 h 1837905"/>
                <a:gd name="connsiteX4" fmla="*/ 0 w 2245034"/>
                <a:gd name="connsiteY4" fmla="*/ 1654549 h 1837905"/>
                <a:gd name="connsiteX0" fmla="*/ 0 w 2269069"/>
                <a:gd name="connsiteY0" fmla="*/ 1654549 h 1837905"/>
                <a:gd name="connsiteX1" fmla="*/ 2245030 w 2269069"/>
                <a:gd name="connsiteY1" fmla="*/ 0 h 1837905"/>
                <a:gd name="connsiteX2" fmla="*/ 2269069 w 2269069"/>
                <a:gd name="connsiteY2" fmla="*/ 458636 h 1837905"/>
                <a:gd name="connsiteX3" fmla="*/ 2381 w 2269069"/>
                <a:gd name="connsiteY3" fmla="*/ 1837905 h 1837905"/>
                <a:gd name="connsiteX4" fmla="*/ 0 w 2269069"/>
                <a:gd name="connsiteY4" fmla="*/ 1654549 h 183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9069" h="1837905">
                  <a:moveTo>
                    <a:pt x="0" y="1654549"/>
                  </a:moveTo>
                  <a:cubicBezTo>
                    <a:pt x="694123" y="1233160"/>
                    <a:pt x="1550907" y="421389"/>
                    <a:pt x="2245030" y="0"/>
                  </a:cubicBezTo>
                  <a:cubicBezTo>
                    <a:pt x="2245716" y="143256"/>
                    <a:pt x="2268383" y="315380"/>
                    <a:pt x="2269069" y="458636"/>
                  </a:cubicBezTo>
                  <a:lnTo>
                    <a:pt x="2381" y="1837905"/>
                  </a:lnTo>
                  <a:cubicBezTo>
                    <a:pt x="1587" y="1776786"/>
                    <a:pt x="794" y="1715668"/>
                    <a:pt x="0" y="1654549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00">
                    <a:alpha val="50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rgbClr val="FFFF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1" name="화살표: 아래쪽 110">
              <a:extLst>
                <a:ext uri="{FF2B5EF4-FFF2-40B4-BE49-F238E27FC236}">
                  <a16:creationId xmlns:a16="http://schemas.microsoft.com/office/drawing/2014/main" id="{C08E5961-2C36-B4E8-559F-7694CC6944CF}"/>
                </a:ext>
              </a:extLst>
            </p:cNvPr>
            <p:cNvSpPr/>
            <p:nvPr/>
          </p:nvSpPr>
          <p:spPr>
            <a:xfrm>
              <a:off x="4545056" y="6210139"/>
              <a:ext cx="256451" cy="188873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25000">
                  <a:schemeClr val="accent1">
                    <a:lumMod val="97000"/>
                    <a:lumOff val="3000"/>
                  </a:schemeClr>
                </a:gs>
                <a:gs pos="50000">
                  <a:srgbClr val="7FB1DE"/>
                </a:gs>
                <a:gs pos="75000">
                  <a:srgbClr val="AFCEEB"/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4B1DD71-5660-0F6D-6C59-263EB4A77F08}"/>
                </a:ext>
              </a:extLst>
            </p:cNvPr>
            <p:cNvSpPr/>
            <p:nvPr/>
          </p:nvSpPr>
          <p:spPr>
            <a:xfrm>
              <a:off x="3334388" y="4589229"/>
              <a:ext cx="2660384" cy="431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학습된 딥러닝 모델 기반의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GNSS 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신호 수신 환경 분류 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다중경로 신호 탐지</a:t>
              </a:r>
              <a:r>
                <a:rPr lang="en-US" altLang="ko-KR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FA7E111A-F736-72BE-BE52-D20546D715D1}"/>
              </a:ext>
            </a:extLst>
          </p:cNvPr>
          <p:cNvSpPr txBox="1">
            <a:spLocks/>
          </p:cNvSpPr>
          <p:nvPr/>
        </p:nvSpPr>
        <p:spPr bwMode="auto">
          <a:xfrm>
            <a:off x="6724872" y="4687118"/>
            <a:ext cx="324035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B05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학습에 사용되지 않은 데이터로 테스트 시 </a:t>
            </a:r>
            <a:r>
              <a:rPr lang="en-US" altLang="ko-KR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82%</a:t>
            </a:r>
            <a:r>
              <a:rPr lang="ko-KR" altLang="en-US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의 다중경로 탐지 정확도 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달성</a:t>
            </a:r>
            <a:endParaRPr lang="en-US" altLang="ko-KR" sz="12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28" name="내용 개체 틀 2">
            <a:extLst>
              <a:ext uri="{FF2B5EF4-FFF2-40B4-BE49-F238E27FC236}">
                <a16:creationId xmlns:a16="http://schemas.microsoft.com/office/drawing/2014/main" id="{92D90C2E-747C-CF63-D870-9DFAB733F0EA}"/>
              </a:ext>
            </a:extLst>
          </p:cNvPr>
          <p:cNvSpPr txBox="1">
            <a:spLocks/>
          </p:cNvSpPr>
          <p:nvPr/>
        </p:nvSpPr>
        <p:spPr bwMode="auto">
          <a:xfrm>
            <a:off x="6724872" y="5583927"/>
            <a:ext cx="3590380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B05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다중경로 대응 기법을 적용하지 않은 경우 대비 </a:t>
            </a:r>
            <a:r>
              <a:rPr lang="en-US" altLang="ko-KR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46%</a:t>
            </a:r>
            <a:r>
              <a:rPr lang="ko-KR" altLang="en-US" sz="1200" b="1" dirty="0">
                <a:solidFill>
                  <a:srgbClr val="00B050"/>
                </a:solidFill>
                <a:sym typeface="Wingdings" panose="05000000000000000000" pitchFamily="2" charset="2"/>
              </a:rPr>
              <a:t>의 측위 정확도 향상도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달성</a:t>
            </a:r>
            <a:endParaRPr lang="en-US" altLang="ko-KR" sz="1200" b="1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BA1D3-1B8D-4391-A11A-77E01CBFF9FE}"/>
              </a:ext>
            </a:extLst>
          </p:cNvPr>
          <p:cNvSpPr txBox="1"/>
          <p:nvPr/>
        </p:nvSpPr>
        <p:spPr>
          <a:xfrm>
            <a:off x="2559049" y="2471078"/>
            <a:ext cx="2244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CMC : Code Minus Carrier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022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98417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376264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5E8717A9-70AB-323F-050D-679C13BBA674}"/>
              </a:ext>
            </a:extLst>
          </p:cNvPr>
          <p:cNvSpPr/>
          <p:nvPr/>
        </p:nvSpPr>
        <p:spPr>
          <a:xfrm>
            <a:off x="5647639" y="1622852"/>
            <a:ext cx="4283558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50">
            <a:extLst>
              <a:ext uri="{FF2B5EF4-FFF2-40B4-BE49-F238E27FC236}">
                <a16:creationId xmlns:a16="http://schemas.microsoft.com/office/drawing/2014/main" id="{6661AB0E-B674-1F32-FBF5-92D6A0519207}"/>
              </a:ext>
            </a:extLst>
          </p:cNvPr>
          <p:cNvSpPr/>
          <p:nvPr/>
        </p:nvSpPr>
        <p:spPr>
          <a:xfrm>
            <a:off x="1026220" y="1622852"/>
            <a:ext cx="3897369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752003A0-8D9C-78FE-3D92-420CAB93FA61}"/>
              </a:ext>
            </a:extLst>
          </p:cNvPr>
          <p:cNvSpPr/>
          <p:nvPr/>
        </p:nvSpPr>
        <p:spPr>
          <a:xfrm>
            <a:off x="1543151" y="1476375"/>
            <a:ext cx="2785580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581A6C4A-ECE9-8251-59CF-E740EA2A8E24}"/>
              </a:ext>
            </a:extLst>
          </p:cNvPr>
          <p:cNvSpPr/>
          <p:nvPr/>
        </p:nvSpPr>
        <p:spPr>
          <a:xfrm>
            <a:off x="6507664" y="1476375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</a:t>
            </a:r>
          </a:p>
        </p:txBody>
      </p:sp>
      <p:sp>
        <p:nvSpPr>
          <p:cNvPr id="7" name="줄무늬가 있는 오른쪽 화살표[S] 40">
            <a:extLst>
              <a:ext uri="{FF2B5EF4-FFF2-40B4-BE49-F238E27FC236}">
                <a16:creationId xmlns:a16="http://schemas.microsoft.com/office/drawing/2014/main" id="{D1B31C08-1F13-3483-7DA9-89C48A9F5883}"/>
              </a:ext>
            </a:extLst>
          </p:cNvPr>
          <p:cNvSpPr/>
          <p:nvPr/>
        </p:nvSpPr>
        <p:spPr>
          <a:xfrm>
            <a:off x="4981077" y="3668082"/>
            <a:ext cx="607436" cy="760631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64C4F-5290-76F5-1F47-CD9A15D324C8}"/>
              </a:ext>
            </a:extLst>
          </p:cNvPr>
          <p:cNvSpPr txBox="1"/>
          <p:nvPr/>
        </p:nvSpPr>
        <p:spPr>
          <a:xfrm>
            <a:off x="1105130" y="1893491"/>
            <a:ext cx="382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안테나 모듈 변경을 통한 다중경로 환경 탐지 기계학습 기법 연구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3C1DF-EC1F-0E4B-41B7-80811320D18D}"/>
              </a:ext>
            </a:extLst>
          </p:cNvPr>
          <p:cNvSpPr txBox="1"/>
          <p:nvPr/>
        </p:nvSpPr>
        <p:spPr>
          <a:xfrm>
            <a:off x="1106292" y="3503231"/>
            <a:ext cx="38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ym typeface="Wingdings" panose="05000000000000000000" pitchFamily="2" charset="2"/>
              </a:rPr>
              <a:t>CMC </a:t>
            </a:r>
            <a:r>
              <a:rPr lang="ko-KR" altLang="en-US" sz="1200" b="1" dirty="0">
                <a:sym typeface="Wingdings" panose="05000000000000000000" pitchFamily="2" charset="2"/>
              </a:rPr>
              <a:t>측정치를 활용한 측위 정확도 향상 기법 연구</a:t>
            </a:r>
            <a:endParaRPr lang="ko-KR" altLang="en-US" sz="12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4F1C9E-6002-419C-4F57-B4A248DA2056}"/>
              </a:ext>
            </a:extLst>
          </p:cNvPr>
          <p:cNvSpPr/>
          <p:nvPr/>
        </p:nvSpPr>
        <p:spPr>
          <a:xfrm>
            <a:off x="5751804" y="3603739"/>
            <a:ext cx="4101150" cy="2236203"/>
          </a:xfrm>
          <a:prstGeom prst="roundRect">
            <a:avLst>
              <a:gd name="adj" fmla="val 285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133E9-8D0C-4414-EA65-82A090C76354}"/>
              </a:ext>
            </a:extLst>
          </p:cNvPr>
          <p:cNvSpPr txBox="1"/>
          <p:nvPr/>
        </p:nvSpPr>
        <p:spPr>
          <a:xfrm>
            <a:off x="9296442" y="5474470"/>
            <a:ext cx="5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</a:t>
            </a:r>
          </a:p>
        </p:txBody>
      </p:sp>
      <p:pic>
        <p:nvPicPr>
          <p:cNvPr id="12" name="그림 11" descr="스크린샷, 텍스트, 창문, 야외이(가) 표시된 사진&#10;&#10;자동 생성된 설명">
            <a:extLst>
              <a:ext uri="{FF2B5EF4-FFF2-40B4-BE49-F238E27FC236}">
                <a16:creationId xmlns:a16="http://schemas.microsoft.com/office/drawing/2014/main" id="{32E68AC2-8487-7828-8FD5-8FEB69679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2" y="2370453"/>
            <a:ext cx="2007037" cy="11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A3D6FD-D4D3-4774-D1E0-94E2F35BDAEF}"/>
              </a:ext>
            </a:extLst>
          </p:cNvPr>
          <p:cNvSpPr txBox="1"/>
          <p:nvPr/>
        </p:nvSpPr>
        <p:spPr>
          <a:xfrm>
            <a:off x="1106292" y="4928305"/>
            <a:ext cx="378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실측 데이터 취득 후 실시간 후처리 방식으로 성능 검증</a:t>
            </a:r>
            <a:endParaRPr lang="ko-KR" altLang="en-US" sz="1200" b="1" dirty="0"/>
          </a:p>
        </p:txBody>
      </p:sp>
      <p:pic>
        <p:nvPicPr>
          <p:cNvPr id="14" name="그림 13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28AA5A4-CADB-9348-2899-F26D053AC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96" y="3780230"/>
            <a:ext cx="3275306" cy="1112067"/>
          </a:xfrm>
          <a:prstGeom prst="rect">
            <a:avLst/>
          </a:prstGeom>
        </p:spPr>
      </p:pic>
      <p:pic>
        <p:nvPicPr>
          <p:cNvPr id="15" name="그림 14" descr="스크린샷, 다채로움, 텍스트, 라인이(가) 표시된 사진&#10;&#10;자동 생성된 설명">
            <a:extLst>
              <a:ext uri="{FF2B5EF4-FFF2-40B4-BE49-F238E27FC236}">
                <a16:creationId xmlns:a16="http://schemas.microsoft.com/office/drawing/2014/main" id="{53E54166-6949-429F-5D1A-A87F96547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00" y="5231876"/>
            <a:ext cx="1961050" cy="1435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780473-2A4D-91F8-9DEC-A92ABFE3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158" y="5329539"/>
            <a:ext cx="1654198" cy="12406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F631E-9AA1-04B6-45CD-9D732EC4DCEC}"/>
              </a:ext>
            </a:extLst>
          </p:cNvPr>
          <p:cNvSpPr txBox="1"/>
          <p:nvPr/>
        </p:nvSpPr>
        <p:spPr>
          <a:xfrm>
            <a:off x="5726404" y="1893491"/>
            <a:ext cx="4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다량 확보된 학습 데이터 및 </a:t>
            </a:r>
            <a:r>
              <a:rPr lang="ko-KR" altLang="en-US" sz="1200" b="1" dirty="0" err="1">
                <a:sym typeface="Wingdings" panose="05000000000000000000" pitchFamily="2" charset="2"/>
              </a:rPr>
              <a:t>딥러닝을</a:t>
            </a:r>
            <a:r>
              <a:rPr lang="ko-KR" altLang="en-US" sz="1200" b="1" dirty="0">
                <a:sym typeface="Wingdings" panose="05000000000000000000" pitchFamily="2" charset="2"/>
              </a:rPr>
              <a:t> 통한 측위 성능 향상 연구</a:t>
            </a:r>
          </a:p>
        </p:txBody>
      </p:sp>
      <p:pic>
        <p:nvPicPr>
          <p:cNvPr id="18" name="그림 17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5E3B192D-2B78-A7FE-1139-4D0912E4CD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38" t="22811" b="11287"/>
          <a:stretch/>
        </p:blipFill>
        <p:spPr>
          <a:xfrm>
            <a:off x="5995352" y="2341790"/>
            <a:ext cx="1823272" cy="11048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F972F-7B34-4D5C-4287-AA3A59BD5F83}"/>
              </a:ext>
            </a:extLst>
          </p:cNvPr>
          <p:cNvSpPr txBox="1"/>
          <p:nvPr/>
        </p:nvSpPr>
        <p:spPr>
          <a:xfrm>
            <a:off x="5726404" y="3603739"/>
            <a:ext cx="4204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무인이동체용 실시간 알고리즘 및 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HW/SW 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모듈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개발</a:t>
            </a:r>
            <a:endParaRPr lang="en-US" altLang="ko-KR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다중경로 탐지 및 대응 </a:t>
            </a:r>
            <a:r>
              <a:rPr lang="en-US" altLang="ko-KR" sz="1200" dirty="0"/>
              <a:t>HW </a:t>
            </a:r>
            <a:r>
              <a:rPr lang="ko-KR" altLang="en-US" sz="1200" dirty="0"/>
              <a:t>모듈 제작</a:t>
            </a: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무인이동체용 실시간 알고리즘 및 임베디드 </a:t>
            </a:r>
            <a:r>
              <a:rPr lang="en-US" altLang="ko-KR" sz="1200" dirty="0"/>
              <a:t>SW </a:t>
            </a:r>
            <a:r>
              <a:rPr lang="ko-KR" altLang="en-US" sz="1200" dirty="0"/>
              <a:t>개발</a:t>
            </a:r>
          </a:p>
          <a:p>
            <a:pPr marL="468000" lvl="1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모의 다중경로 환경 지상 테스트베드 구축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272D49-A671-5905-1D94-8EBAB4BAFDE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2604" y="2333686"/>
            <a:ext cx="1528053" cy="1183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8E235D-606D-9C2D-21D0-D2F3452060A8}"/>
              </a:ext>
            </a:extLst>
          </p:cNvPr>
          <p:cNvSpPr txBox="1"/>
          <p:nvPr/>
        </p:nvSpPr>
        <p:spPr>
          <a:xfrm>
            <a:off x="5726404" y="5878042"/>
            <a:ext cx="4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ym typeface="Wingdings" panose="05000000000000000000" pitchFamily="2" charset="2"/>
              </a:rPr>
              <a:t>무인이동체</a:t>
            </a:r>
            <a:r>
              <a:rPr lang="ko-KR" altLang="en-US" sz="1200" b="1" dirty="0">
                <a:sym typeface="Wingdings" panose="05000000000000000000" pitchFamily="2" charset="2"/>
              </a:rPr>
              <a:t> 탑재 지상통합시험 및 테스트베드 기반 성능 검증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22663-B9A1-79E6-8DFE-7A6BECFCAB2A}"/>
              </a:ext>
            </a:extLst>
          </p:cNvPr>
          <p:cNvSpPr txBox="1"/>
          <p:nvPr/>
        </p:nvSpPr>
        <p:spPr>
          <a:xfrm>
            <a:off x="5726404" y="6343256"/>
            <a:ext cx="420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ym typeface="Wingdings" panose="05000000000000000000" pitchFamily="2" charset="2"/>
              </a:rPr>
              <a:t>자체 </a:t>
            </a:r>
            <a:r>
              <a:rPr lang="ko-KR" altLang="en-US" sz="1200" b="1" dirty="0" err="1">
                <a:sym typeface="Wingdings" panose="05000000000000000000" pitchFamily="2" charset="2"/>
              </a:rPr>
              <a:t>무인이동체를</a:t>
            </a:r>
            <a:r>
              <a:rPr lang="ko-KR" altLang="en-US" sz="1200" b="1" dirty="0">
                <a:sym typeface="Wingdings" panose="05000000000000000000" pitchFamily="2" charset="2"/>
              </a:rPr>
              <a:t> 활용한 실증 및 성능 최적화</a:t>
            </a:r>
          </a:p>
        </p:txBody>
      </p:sp>
      <p:pic>
        <p:nvPicPr>
          <p:cNvPr id="24" name="그림 23" descr="텍스트, 스크린샷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00C852E-F736-2F0B-D5C8-8DD10164D5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78" y="4603507"/>
            <a:ext cx="2346291" cy="1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2548C9A-0BC8-CA17-DCA5-6E15D380C472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537C5-25F2-2308-E278-08F2697E6233}"/>
              </a:ext>
            </a:extLst>
          </p:cNvPr>
          <p:cNvGrpSpPr/>
          <p:nvPr/>
        </p:nvGrpSpPr>
        <p:grpSpPr>
          <a:xfrm>
            <a:off x="822949" y="3088181"/>
            <a:ext cx="6937547" cy="3509883"/>
            <a:chOff x="651392" y="2968489"/>
            <a:chExt cx="6738432" cy="31103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ABF1E6-F7E2-87F8-ADFC-47F9957EDC4B}"/>
                </a:ext>
              </a:extLst>
            </p:cNvPr>
            <p:cNvSpPr/>
            <p:nvPr/>
          </p:nvSpPr>
          <p:spPr>
            <a:xfrm>
              <a:off x="651392" y="2968489"/>
              <a:ext cx="6738432" cy="3099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CE58744-DE2A-75AB-B3A4-F0F2ADDE481C}"/>
                </a:ext>
              </a:extLst>
            </p:cNvPr>
            <p:cNvSpPr/>
            <p:nvPr/>
          </p:nvSpPr>
          <p:spPr>
            <a:xfrm>
              <a:off x="821145" y="3393914"/>
              <a:ext cx="577360" cy="4705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5F42D6D-9DB1-3AD8-8DD9-73A72DBDB3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4187" y="3863483"/>
              <a:ext cx="0" cy="940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DCD9F-B6BF-E706-F2DA-AED5FADEE3A9}"/>
                </a:ext>
              </a:extLst>
            </p:cNvPr>
            <p:cNvSpPr txBox="1"/>
            <p:nvPr/>
          </p:nvSpPr>
          <p:spPr>
            <a:xfrm>
              <a:off x="726485" y="3159668"/>
              <a:ext cx="1141589" cy="22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/>
                <a:t>이중편파</a:t>
              </a:r>
              <a:r>
                <a:rPr lang="ko-KR" altLang="en-US" sz="1050" b="1" dirty="0"/>
                <a:t> 안테나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1A9219-096C-7F4D-1582-9DC0D95D1887}"/>
                </a:ext>
              </a:extLst>
            </p:cNvPr>
            <p:cNvSpPr/>
            <p:nvPr/>
          </p:nvSpPr>
          <p:spPr>
            <a:xfrm>
              <a:off x="1636728" y="3748185"/>
              <a:ext cx="842458" cy="4705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F23FFC9-679E-E2EB-A23A-FA6017C10DBC}"/>
                </a:ext>
              </a:extLst>
            </p:cNvPr>
            <p:cNvCxnSpPr>
              <a:cxnSpLocks/>
            </p:cNvCxnSpPr>
            <p:nvPr/>
          </p:nvCxnSpPr>
          <p:spPr>
            <a:xfrm>
              <a:off x="1109825" y="3974816"/>
              <a:ext cx="52215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F3E50AA-BFD3-ACEC-6A58-F46EF25D06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9825" y="4808755"/>
              <a:ext cx="52215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9594EB1-43E3-F9A6-013E-0D32496D3654}"/>
                </a:ext>
              </a:extLst>
            </p:cNvPr>
            <p:cNvCxnSpPr>
              <a:cxnSpLocks/>
            </p:cNvCxnSpPr>
            <p:nvPr/>
          </p:nvCxnSpPr>
          <p:spPr>
            <a:xfrm>
              <a:off x="2479186" y="3974816"/>
              <a:ext cx="34561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67E47DD-7A8C-F704-90B7-618BCCDB72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9471" y="4806716"/>
              <a:ext cx="34533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698B74-EA92-B531-3C58-19EC3D1C03FE}"/>
                </a:ext>
              </a:extLst>
            </p:cNvPr>
            <p:cNvSpPr txBox="1"/>
            <p:nvPr/>
          </p:nvSpPr>
          <p:spPr>
            <a:xfrm>
              <a:off x="720779" y="5560618"/>
              <a:ext cx="3120530" cy="518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세부기술 </a:t>
              </a:r>
              <a:r>
                <a:rPr lang="en-US" altLang="ko-KR" sz="1600" dirty="0"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3:</a:t>
              </a:r>
              <a:br>
                <a:rPr lang="en-US" altLang="ko-KR" sz="1600" dirty="0"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ko-KR" altLang="en-US" sz="1600" dirty="0"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다중경로 상황 탐지 및 대응 모듈</a:t>
              </a: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1006D06C-3F19-58EE-EC05-D248F738D3BE}"/>
                </a:ext>
              </a:extLst>
            </p:cNvPr>
            <p:cNvSpPr/>
            <p:nvPr/>
          </p:nvSpPr>
          <p:spPr>
            <a:xfrm>
              <a:off x="2781373" y="3739716"/>
              <a:ext cx="1093903" cy="47759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수신기 </a:t>
              </a:r>
              <a:r>
                <a:rPr lang="en-US" altLang="ko-KR" sz="900" dirty="0">
                  <a:solidFill>
                    <a:schemeClr val="tx1"/>
                  </a:solidFill>
                </a:rPr>
                <a:t>1</a:t>
              </a:r>
              <a:br>
                <a:rPr lang="en-US" altLang="ko-KR" sz="900" dirty="0">
                  <a:solidFill>
                    <a:schemeClr val="tx1"/>
                  </a:solidFill>
                </a:rPr>
              </a:br>
              <a:r>
                <a:rPr lang="ko-KR" altLang="en-US" sz="900" dirty="0">
                  <a:solidFill>
                    <a:schemeClr val="tx1"/>
                  </a:solidFill>
                </a:rPr>
                <a:t>실시간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GNSS </a:t>
              </a:r>
              <a:r>
                <a:rPr lang="ko-KR" altLang="en-US" sz="900" dirty="0">
                  <a:solidFill>
                    <a:schemeClr val="tx1"/>
                  </a:solidFill>
                </a:rPr>
                <a:t>원시 측정치</a:t>
              </a:r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BD3F6864-C3FD-13F5-84DC-2F3AD9694E3B}"/>
                </a:ext>
              </a:extLst>
            </p:cNvPr>
            <p:cNvSpPr/>
            <p:nvPr/>
          </p:nvSpPr>
          <p:spPr>
            <a:xfrm>
              <a:off x="2781373" y="4565321"/>
              <a:ext cx="1093902" cy="47809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수신기 </a:t>
              </a: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br>
                <a:rPr lang="en-US" altLang="ko-KR" sz="900" dirty="0">
                  <a:solidFill>
                    <a:schemeClr val="tx1"/>
                  </a:solidFill>
                </a:rPr>
              </a:br>
              <a:r>
                <a:rPr lang="ko-KR" altLang="en-US" sz="900" dirty="0">
                  <a:solidFill>
                    <a:schemeClr val="tx1"/>
                  </a:solidFill>
                </a:rPr>
                <a:t>실시간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GNSS </a:t>
              </a:r>
              <a:r>
                <a:rPr lang="ko-KR" altLang="en-US" sz="900" dirty="0">
                  <a:solidFill>
                    <a:schemeClr val="tx1"/>
                  </a:solidFill>
                </a:rPr>
                <a:t>원시 측정치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6A6FA4-ED41-FCCA-B19D-E4D49FAD8147}"/>
                </a:ext>
              </a:extLst>
            </p:cNvPr>
            <p:cNvSpPr/>
            <p:nvPr/>
          </p:nvSpPr>
          <p:spPr>
            <a:xfrm>
              <a:off x="4943754" y="3719157"/>
              <a:ext cx="2327749" cy="12846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BB2E3-A58B-0913-CDED-1A36847CF07F}"/>
                </a:ext>
              </a:extLst>
            </p:cNvPr>
            <p:cNvSpPr txBox="1"/>
            <p:nvPr/>
          </p:nvSpPr>
          <p:spPr>
            <a:xfrm>
              <a:off x="5590172" y="3453668"/>
              <a:ext cx="1049726" cy="231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임베디드 보드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48A35F-9303-A6FD-FB1E-00DF41C6EA0A}"/>
                </a:ext>
              </a:extLst>
            </p:cNvPr>
            <p:cNvSpPr/>
            <p:nvPr/>
          </p:nvSpPr>
          <p:spPr>
            <a:xfrm>
              <a:off x="5150434" y="3832109"/>
              <a:ext cx="1914389" cy="106521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1100" b="1" dirty="0">
                  <a:solidFill>
                    <a:schemeClr val="tx1"/>
                  </a:solidFill>
                </a:rPr>
                <a:t>[SW]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solidFill>
                    <a:schemeClr val="tx1"/>
                  </a:solidFill>
                </a:rPr>
                <a:t>실시간 다중경로 탐지 및 대응 소프트웨어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9683CB9-4DD6-4CC3-541C-591D24407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314" y="3956665"/>
              <a:ext cx="132583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261C65B-5E1A-0363-DE61-31413375F3D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314" y="4775313"/>
              <a:ext cx="132583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CF8F23-C7E5-D0BA-90A5-6D5F54B0B5F4}"/>
                </a:ext>
              </a:extLst>
            </p:cNvPr>
            <p:cNvSpPr txBox="1"/>
            <p:nvPr/>
          </p:nvSpPr>
          <p:spPr>
            <a:xfrm>
              <a:off x="3503562" y="3570848"/>
              <a:ext cx="1762830" cy="381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RS232 to USB (.</a:t>
              </a:r>
              <a:r>
                <a:rPr lang="en-US" altLang="ko-KR" sz="11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ubx</a:t>
              </a:r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format) </a:t>
              </a:r>
              <a:b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1 Hz Measurements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F3007E-9EC0-31CA-6277-762ADEB94177}"/>
                </a:ext>
              </a:extLst>
            </p:cNvPr>
            <p:cNvSpPr txBox="1"/>
            <p:nvPr/>
          </p:nvSpPr>
          <p:spPr>
            <a:xfrm>
              <a:off x="3503563" y="4397164"/>
              <a:ext cx="1762830" cy="381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RS232 to USB (.</a:t>
              </a:r>
              <a:r>
                <a:rPr lang="en-US" altLang="ko-KR" sz="11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ubx</a:t>
              </a:r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format) </a:t>
              </a:r>
              <a:b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1 Hz Measurements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72129C-24C4-0842-4014-52A3E23FD0CE}"/>
                </a:ext>
              </a:extLst>
            </p:cNvPr>
            <p:cNvSpPr/>
            <p:nvPr/>
          </p:nvSpPr>
          <p:spPr>
            <a:xfrm>
              <a:off x="4943755" y="5540839"/>
              <a:ext cx="2327748" cy="3946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실시간 수신기 추정 위치</a:t>
              </a:r>
              <a:br>
                <a:rPr lang="en-US" altLang="ko-KR" sz="1100" b="1" dirty="0">
                  <a:solidFill>
                    <a:schemeClr val="tx1"/>
                  </a:solidFill>
                </a:rPr>
              </a:br>
              <a:r>
                <a:rPr lang="ko-KR" altLang="en-US" sz="1100" b="1" dirty="0">
                  <a:solidFill>
                    <a:schemeClr val="tx1"/>
                  </a:solidFill>
                </a:rPr>
                <a:t>디스플레이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841F506-F5E0-5852-D29B-FBF8ABF966F6}"/>
                </a:ext>
              </a:extLst>
            </p:cNvPr>
            <p:cNvCxnSpPr>
              <a:cxnSpLocks/>
              <a:stCxn id="19" idx="2"/>
              <a:endCxn id="25" idx="0"/>
            </p:cNvCxnSpPr>
            <p:nvPr/>
          </p:nvCxnSpPr>
          <p:spPr>
            <a:xfrm>
              <a:off x="6107629" y="4897329"/>
              <a:ext cx="0" cy="643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35BF97-59B8-E893-331C-77D6D2CBAA5C}"/>
                </a:ext>
              </a:extLst>
            </p:cNvPr>
            <p:cNvSpPr txBox="1"/>
            <p:nvPr/>
          </p:nvSpPr>
          <p:spPr>
            <a:xfrm>
              <a:off x="4486653" y="5226504"/>
              <a:ext cx="1586890" cy="231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USB (NMEA format, 1Hz)</a:t>
              </a:r>
            </a:p>
          </p:txBody>
        </p:sp>
        <p:pic>
          <p:nvPicPr>
            <p:cNvPr id="28" name="Picture 2" descr="3G1215A-XT-1 Antcom 3G1215A-XT-1 | SEAEROSPACE.COM">
              <a:extLst>
                <a:ext uri="{FF2B5EF4-FFF2-40B4-BE49-F238E27FC236}">
                  <a16:creationId xmlns:a16="http://schemas.microsoft.com/office/drawing/2014/main" id="{97381667-68A7-A4E4-ED45-B0EAC3F16D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8" t="26616" r="25197" b="33000"/>
            <a:stretch/>
          </p:blipFill>
          <p:spPr bwMode="auto">
            <a:xfrm>
              <a:off x="849109" y="3379275"/>
              <a:ext cx="522606" cy="48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F153C12-7586-0C5D-2DC6-2BCEF9D7C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96" b="97727" l="5469" r="96875">
                          <a14:foregroundMark x1="57031" y1="11869" x2="57031" y2="11869"/>
                          <a14:foregroundMark x1="56250" y1="11869" x2="54688" y2="16162"/>
                          <a14:foregroundMark x1="50195" y1="17172" x2="10547" y2="17424"/>
                          <a14:foregroundMark x1="10547" y1="17424" x2="12109" y2="36869"/>
                          <a14:foregroundMark x1="7031" y1="23485" x2="9375" y2="71212"/>
                          <a14:foregroundMark x1="6836" y1="61869" x2="7031" y2="75758"/>
                          <a14:foregroundMark x1="7617" y1="78788" x2="10938" y2="80303"/>
                          <a14:foregroundMark x1="9180" y1="80303" x2="6836" y2="81818"/>
                          <a14:foregroundMark x1="6836" y1="81818" x2="8008" y2="16919"/>
                          <a14:foregroundMark x1="9180" y1="16162" x2="24805" y2="16414"/>
                          <a14:foregroundMark x1="24805" y1="16414" x2="29102" y2="15657"/>
                          <a14:foregroundMark x1="34961" y1="14899" x2="49609" y2="14899"/>
                          <a14:foregroundMark x1="59766" y1="11364" x2="75195" y2="10606"/>
                          <a14:foregroundMark x1="76953" y1="17677" x2="90039" y2="17929"/>
                          <a14:foregroundMark x1="90039" y1="18434" x2="90625" y2="50253"/>
                          <a14:foregroundMark x1="92039" y1="33858" x2="91211" y2="66162"/>
                          <a14:foregroundMark x1="92383" y1="20455" x2="92149" y2="29566"/>
                          <a14:foregroundMark x1="94582" y1="79897" x2="89003" y2="85667"/>
                          <a14:foregroundMark x1="81414" y1="85252" x2="6445" y2="84343"/>
                          <a14:foregroundMark x1="81886" y1="85258" x2="81527" y2="85254"/>
                          <a14:foregroundMark x1="83707" y1="85280" x2="83544" y2="85278"/>
                          <a14:foregroundMark x1="89844" y1="85354" x2="88843" y2="85342"/>
                          <a14:foregroundMark x1="6445" y1="84343" x2="5859" y2="84596"/>
                          <a14:foregroundMark x1="85046" y1="84278" x2="84961" y2="82576"/>
                          <a14:foregroundMark x1="84873" y1="84246" x2="84961" y2="76010"/>
                          <a14:foregroundMark x1="83343" y1="83964" x2="82617" y2="80051"/>
                          <a14:foregroundMark x1="84038" y1="87708" x2="83577" y2="85222"/>
                          <a14:foregroundMark x1="82422" y1="88019" x2="82422" y2="87152"/>
                          <a14:foregroundMark x1="83936" y1="84073" x2="84375" y2="79293"/>
                          <a14:foregroundMark x1="83595" y1="87793" x2="83806" y2="85500"/>
                          <a14:foregroundMark x1="83008" y1="94192" x2="83102" y2="93168"/>
                          <a14:foregroundMark x1="94551" y1="29345" x2="94922" y2="17677"/>
                          <a14:foregroundMark x1="93945" y1="19444" x2="75586" y2="14899"/>
                          <a14:foregroundMark x1="78125" y1="15404" x2="92383" y2="15404"/>
                          <a14:foregroundMark x1="94929" y1="15404" x2="95703" y2="15404"/>
                          <a14:foregroundMark x1="93945" y1="15404" x2="94180" y2="15404"/>
                          <a14:foregroundMark x1="96094" y1="15657" x2="96111" y2="17172"/>
                          <a14:foregroundMark x1="94922" y1="26515" x2="94922" y2="59848"/>
                          <a14:foregroundMark x1="94922" y1="17929" x2="94922" y2="17929"/>
                          <a14:foregroundMark x1="95508" y1="23485" x2="95508" y2="23485"/>
                          <a14:foregroundMark x1="95508" y1="16919" x2="95508" y2="16919"/>
                          <a14:foregroundMark x1="95508" y1="16919" x2="95703" y2="31061"/>
                          <a14:foregroundMark x1="94922" y1="19949" x2="94922" y2="15404"/>
                          <a14:foregroundMark x1="95703" y1="16162" x2="96289" y2="22222"/>
                          <a14:foregroundMark x1="96289" y1="18687" x2="96289" y2="13889"/>
                          <a14:foregroundMark x1="96094" y1="58333" x2="96094" y2="78788"/>
                          <a14:foregroundMark x1="96094" y1="52778" x2="94922" y2="85859"/>
                          <a14:foregroundMark x1="81933" y1="85178" x2="81836" y2="84091"/>
                          <a14:foregroundMark x1="82191" y1="88063" x2="82150" y2="87607"/>
                          <a14:foregroundMark x1="88543" y1="84732" x2="88672" y2="83333"/>
                          <a14:foregroundMark x1="80960" y1="86804" x2="79883" y2="84091"/>
                          <a14:foregroundMark x1="84375" y1="93347" x2="84375" y2="87374"/>
                          <a14:foregroundMark x1="85763" y1="92677" x2="86133" y2="86616"/>
                          <a14:foregroundMark x1="85753" y1="92842" x2="85763" y2="92677"/>
                          <a14:foregroundMark x1="85614" y1="95122" x2="85641" y2="94673"/>
                          <a14:foregroundMark x1="86719" y1="92677" x2="86719" y2="85859"/>
                          <a14:foregroundMark x1="84961" y1="90657" x2="85547" y2="83333"/>
                          <a14:foregroundMark x1="85547" y1="91162" x2="85938" y2="85101"/>
                          <a14:foregroundMark x1="85352" y1="91162" x2="84766" y2="85859"/>
                          <a14:foregroundMark x1="85547" y1="92172" x2="85938" y2="84091"/>
                          <a14:foregroundMark x1="89169" y1="87788" x2="91797" y2="86616"/>
                          <a14:foregroundMark x1="87935" y1="88338" x2="88219" y2="88212"/>
                          <a14:foregroundMark x1="86133" y1="89141" x2="87651" y2="88464"/>
                          <a14:foregroundMark x1="87695" y1="88889" x2="84766" y2="87374"/>
                          <a14:foregroundMark x1="85524" y1="92677" x2="85352" y2="86869"/>
                          <a14:foregroundMark x1="85529" y1="92842" x2="85524" y2="92677"/>
                          <a14:foregroundMark x1="86133" y1="92172" x2="86719" y2="86616"/>
                          <a14:foregroundMark x1="86411" y1="96740" x2="86611" y2="96643"/>
                          <a14:foregroundMark x1="84296" y1="95619" x2="83789" y2="95455"/>
                          <a14:foregroundMark x1="13218" y1="85859" x2="7031" y2="85859"/>
                          <a14:backgroundMark x1="99219" y1="21751" x2="99219" y2="33333"/>
                          <a14:backgroundMark x1="99219" y1="33333" x2="99219" y2="29293"/>
                          <a14:backgroundMark x1="99023" y1="35606" x2="99219" y2="50253"/>
                          <a14:backgroundMark x1="99219" y1="50253" x2="99219" y2="52963"/>
                          <a14:backgroundMark x1="99416" y1="74586" x2="99609" y2="83333"/>
                          <a14:backgroundMark x1="97461" y1="88131" x2="96875" y2="90657"/>
                          <a14:backgroundMark x1="89844" y1="91414" x2="93750" y2="91414"/>
                          <a14:backgroundMark x1="90430" y1="91919" x2="94336" y2="90657"/>
                          <a14:backgroundMark x1="89716" y1="90657" x2="95508" y2="90657"/>
                          <a14:backgroundMark x1="94336" y1="90657" x2="89453" y2="90657"/>
                          <a14:backgroundMark x1="90039" y1="90657" x2="95508" y2="90657"/>
                          <a14:backgroundMark x1="96121" y1="16095" x2="96094" y2="14646"/>
                          <a14:backgroundMark x1="97461" y1="87374" x2="97435" y2="86007"/>
                          <a14:backgroundMark x1="97228" y1="85995" x2="96875" y2="90404"/>
                          <a14:backgroundMark x1="80469" y1="87626" x2="81836" y2="88131"/>
                          <a14:backgroundMark x1="81836" y1="88384" x2="81836" y2="88384"/>
                          <a14:backgroundMark x1="82422" y1="90404" x2="82422" y2="88889"/>
                          <a14:backgroundMark x1="82272" y1="91893" x2="82422" y2="93182"/>
                          <a14:backgroundMark x1="81836" y1="88131" x2="82252" y2="91713"/>
                          <a14:backgroundMark x1="88158" y1="92167" x2="88131" y2="92834"/>
                          <a14:backgroundMark x1="11719" y1="88889" x2="37695" y2="89141"/>
                          <a14:backgroundMark x1="98438" y1="72980" x2="98633" y2="53788"/>
                          <a14:backgroundMark x1="85938" y1="98737" x2="83008" y2="98737"/>
                          <a14:backgroundMark x1="86133" y1="98737" x2="84766" y2="98737"/>
                          <a14:backgroundMark x1="86523" y1="96970" x2="84961" y2="96970"/>
                          <a14:backgroundMark x1="88086" y1="96465" x2="86523" y2="96465"/>
                          <a14:backgroundMark x1="88281" y1="92677" x2="88281" y2="92677"/>
                          <a14:backgroundMark x1="88867" y1="91414" x2="88086" y2="89899"/>
                          <a14:backgroundMark x1="89844" y1="89646" x2="88281" y2="883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4176" y="3748185"/>
              <a:ext cx="607562" cy="46991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E0716D-1E3A-BC86-C155-1DA666C16115}"/>
                </a:ext>
              </a:extLst>
            </p:cNvPr>
            <p:cNvSpPr/>
            <p:nvPr/>
          </p:nvSpPr>
          <p:spPr>
            <a:xfrm>
              <a:off x="1636728" y="4571066"/>
              <a:ext cx="842458" cy="4705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F75615C-0C85-D00D-F8A7-C46156B9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96" b="97727" l="5469" r="96875">
                          <a14:foregroundMark x1="57031" y1="11869" x2="57031" y2="11869"/>
                          <a14:foregroundMark x1="56250" y1="11869" x2="54688" y2="16162"/>
                          <a14:foregroundMark x1="50195" y1="17172" x2="10547" y2="17424"/>
                          <a14:foregroundMark x1="10547" y1="17424" x2="12109" y2="36869"/>
                          <a14:foregroundMark x1="7031" y1="23485" x2="9375" y2="71212"/>
                          <a14:foregroundMark x1="6836" y1="61869" x2="7031" y2="75758"/>
                          <a14:foregroundMark x1="7617" y1="78788" x2="10938" y2="80303"/>
                          <a14:foregroundMark x1="9180" y1="80303" x2="6836" y2="81818"/>
                          <a14:foregroundMark x1="6836" y1="81818" x2="8008" y2="16919"/>
                          <a14:foregroundMark x1="9180" y1="16162" x2="24805" y2="16414"/>
                          <a14:foregroundMark x1="24805" y1="16414" x2="29102" y2="15657"/>
                          <a14:foregroundMark x1="34961" y1="14899" x2="49609" y2="14899"/>
                          <a14:foregroundMark x1="59766" y1="11364" x2="75195" y2="10606"/>
                          <a14:foregroundMark x1="76953" y1="17677" x2="90039" y2="17929"/>
                          <a14:foregroundMark x1="90039" y1="18434" x2="90625" y2="50253"/>
                          <a14:foregroundMark x1="92039" y1="33858" x2="91211" y2="66162"/>
                          <a14:foregroundMark x1="92383" y1="20455" x2="92149" y2="29566"/>
                          <a14:foregroundMark x1="94582" y1="79897" x2="89003" y2="85667"/>
                          <a14:foregroundMark x1="81414" y1="85252" x2="6445" y2="84343"/>
                          <a14:foregroundMark x1="81886" y1="85258" x2="81527" y2="85254"/>
                          <a14:foregroundMark x1="83707" y1="85280" x2="83544" y2="85278"/>
                          <a14:foregroundMark x1="89844" y1="85354" x2="88843" y2="85342"/>
                          <a14:foregroundMark x1="6445" y1="84343" x2="5859" y2="84596"/>
                          <a14:foregroundMark x1="85046" y1="84278" x2="84961" y2="82576"/>
                          <a14:foregroundMark x1="84873" y1="84246" x2="84961" y2="76010"/>
                          <a14:foregroundMark x1="83343" y1="83964" x2="82617" y2="80051"/>
                          <a14:foregroundMark x1="84038" y1="87708" x2="83577" y2="85222"/>
                          <a14:foregroundMark x1="82422" y1="88019" x2="82422" y2="87152"/>
                          <a14:foregroundMark x1="83936" y1="84073" x2="84375" y2="79293"/>
                          <a14:foregroundMark x1="83595" y1="87793" x2="83806" y2="85500"/>
                          <a14:foregroundMark x1="83008" y1="94192" x2="83102" y2="93168"/>
                          <a14:foregroundMark x1="94551" y1="29345" x2="94922" y2="17677"/>
                          <a14:foregroundMark x1="93945" y1="19444" x2="75586" y2="14899"/>
                          <a14:foregroundMark x1="78125" y1="15404" x2="92383" y2="15404"/>
                          <a14:foregroundMark x1="94929" y1="15404" x2="95703" y2="15404"/>
                          <a14:foregroundMark x1="93945" y1="15404" x2="94180" y2="15404"/>
                          <a14:foregroundMark x1="96094" y1="15657" x2="96111" y2="17172"/>
                          <a14:foregroundMark x1="94922" y1="26515" x2="94922" y2="59848"/>
                          <a14:foregroundMark x1="94922" y1="17929" x2="94922" y2="17929"/>
                          <a14:foregroundMark x1="95508" y1="23485" x2="95508" y2="23485"/>
                          <a14:foregroundMark x1="95508" y1="16919" x2="95508" y2="16919"/>
                          <a14:foregroundMark x1="95508" y1="16919" x2="95703" y2="31061"/>
                          <a14:foregroundMark x1="94922" y1="19949" x2="94922" y2="15404"/>
                          <a14:foregroundMark x1="95703" y1="16162" x2="96289" y2="22222"/>
                          <a14:foregroundMark x1="96289" y1="18687" x2="96289" y2="13889"/>
                          <a14:foregroundMark x1="96094" y1="58333" x2="96094" y2="78788"/>
                          <a14:foregroundMark x1="96094" y1="52778" x2="94922" y2="85859"/>
                          <a14:foregroundMark x1="81933" y1="85178" x2="81836" y2="84091"/>
                          <a14:foregroundMark x1="82191" y1="88063" x2="82150" y2="87607"/>
                          <a14:foregroundMark x1="88543" y1="84732" x2="88672" y2="83333"/>
                          <a14:foregroundMark x1="80960" y1="86804" x2="79883" y2="84091"/>
                          <a14:foregroundMark x1="84375" y1="93347" x2="84375" y2="87374"/>
                          <a14:foregroundMark x1="85763" y1="92677" x2="86133" y2="86616"/>
                          <a14:foregroundMark x1="85753" y1="92842" x2="85763" y2="92677"/>
                          <a14:foregroundMark x1="85614" y1="95122" x2="85641" y2="94673"/>
                          <a14:foregroundMark x1="86719" y1="92677" x2="86719" y2="85859"/>
                          <a14:foregroundMark x1="84961" y1="90657" x2="85547" y2="83333"/>
                          <a14:foregroundMark x1="85547" y1="91162" x2="85938" y2="85101"/>
                          <a14:foregroundMark x1="85352" y1="91162" x2="84766" y2="85859"/>
                          <a14:foregroundMark x1="85547" y1="92172" x2="85938" y2="84091"/>
                          <a14:foregroundMark x1="89169" y1="87788" x2="91797" y2="86616"/>
                          <a14:foregroundMark x1="87935" y1="88338" x2="88219" y2="88212"/>
                          <a14:foregroundMark x1="86133" y1="89141" x2="87651" y2="88464"/>
                          <a14:foregroundMark x1="87695" y1="88889" x2="84766" y2="87374"/>
                          <a14:foregroundMark x1="85524" y1="92677" x2="85352" y2="86869"/>
                          <a14:foregroundMark x1="85529" y1="92842" x2="85524" y2="92677"/>
                          <a14:foregroundMark x1="86133" y1="92172" x2="86719" y2="86616"/>
                          <a14:foregroundMark x1="86411" y1="96740" x2="86611" y2="96643"/>
                          <a14:foregroundMark x1="84296" y1="95619" x2="83789" y2="95455"/>
                          <a14:foregroundMark x1="13218" y1="85859" x2="7031" y2="85859"/>
                          <a14:backgroundMark x1="99219" y1="21751" x2="99219" y2="33333"/>
                          <a14:backgroundMark x1="99219" y1="33333" x2="99219" y2="29293"/>
                          <a14:backgroundMark x1="99023" y1="35606" x2="99219" y2="50253"/>
                          <a14:backgroundMark x1="99219" y1="50253" x2="99219" y2="52963"/>
                          <a14:backgroundMark x1="99416" y1="74586" x2="99609" y2="83333"/>
                          <a14:backgroundMark x1="97461" y1="88131" x2="96875" y2="90657"/>
                          <a14:backgroundMark x1="89844" y1="91414" x2="93750" y2="91414"/>
                          <a14:backgroundMark x1="90430" y1="91919" x2="94336" y2="90657"/>
                          <a14:backgroundMark x1="89716" y1="90657" x2="95508" y2="90657"/>
                          <a14:backgroundMark x1="94336" y1="90657" x2="89453" y2="90657"/>
                          <a14:backgroundMark x1="90039" y1="90657" x2="95508" y2="90657"/>
                          <a14:backgroundMark x1="96121" y1="16095" x2="96094" y2="14646"/>
                          <a14:backgroundMark x1="97461" y1="87374" x2="97435" y2="86007"/>
                          <a14:backgroundMark x1="97228" y1="85995" x2="96875" y2="90404"/>
                          <a14:backgroundMark x1="80469" y1="87626" x2="81836" y2="88131"/>
                          <a14:backgroundMark x1="81836" y1="88384" x2="81836" y2="88384"/>
                          <a14:backgroundMark x1="82422" y1="90404" x2="82422" y2="88889"/>
                          <a14:backgroundMark x1="82272" y1="91893" x2="82422" y2="93182"/>
                          <a14:backgroundMark x1="81836" y1="88131" x2="82252" y2="91713"/>
                          <a14:backgroundMark x1="88158" y1="92167" x2="88131" y2="92834"/>
                          <a14:backgroundMark x1="11719" y1="88889" x2="37695" y2="89141"/>
                          <a14:backgroundMark x1="98438" y1="72980" x2="98633" y2="53788"/>
                          <a14:backgroundMark x1="85938" y1="98737" x2="83008" y2="98737"/>
                          <a14:backgroundMark x1="86133" y1="98737" x2="84766" y2="98737"/>
                          <a14:backgroundMark x1="86523" y1="96970" x2="84961" y2="96970"/>
                          <a14:backgroundMark x1="88086" y1="96465" x2="86523" y2="96465"/>
                          <a14:backgroundMark x1="88281" y1="92677" x2="88281" y2="92677"/>
                          <a14:backgroundMark x1="88867" y1="91414" x2="88086" y2="89899"/>
                          <a14:backgroundMark x1="89844" y1="89646" x2="88281" y2="883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4176" y="4571066"/>
              <a:ext cx="607562" cy="4699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A827E4-5422-DB42-636B-935CCC8469F1}"/>
                </a:ext>
              </a:extLst>
            </p:cNvPr>
            <p:cNvSpPr txBox="1"/>
            <p:nvPr/>
          </p:nvSpPr>
          <p:spPr>
            <a:xfrm>
              <a:off x="1715033" y="3515134"/>
              <a:ext cx="694731" cy="22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수신기 </a:t>
              </a:r>
              <a:r>
                <a:rPr lang="en-US" altLang="ko-KR" sz="1050" b="1" dirty="0"/>
                <a:t>1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89D707-72B8-EA89-4DE4-B300D537C7C4}"/>
                </a:ext>
              </a:extLst>
            </p:cNvPr>
            <p:cNvSpPr txBox="1"/>
            <p:nvPr/>
          </p:nvSpPr>
          <p:spPr>
            <a:xfrm>
              <a:off x="1715033" y="4347700"/>
              <a:ext cx="694731" cy="225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수신기 </a:t>
              </a:r>
              <a:r>
                <a:rPr lang="en-US" altLang="ko-KR" sz="1050" b="1" dirty="0"/>
                <a:t>2</a:t>
              </a:r>
              <a:endParaRPr lang="ko-KR" altLang="en-US" sz="1050" b="1" dirty="0"/>
            </a:p>
          </p:txBody>
        </p:sp>
        <p:pic>
          <p:nvPicPr>
            <p:cNvPr id="34" name="Picture 2" descr="K47618833">
              <a:extLst>
                <a:ext uri="{FF2B5EF4-FFF2-40B4-BE49-F238E27FC236}">
                  <a16:creationId xmlns:a16="http://schemas.microsoft.com/office/drawing/2014/main" id="{1D4EC771-DE84-6EA8-BF40-95F14138F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000" b="76000" l="2000" r="98333">
                          <a14:foregroundMark x1="7333" y1="11000" x2="18667" y2="19000"/>
                          <a14:foregroundMark x1="18667" y1="19000" x2="17333" y2="17333"/>
                          <a14:foregroundMark x1="15000" y1="16000" x2="6000" y2="20333"/>
                          <a14:foregroundMark x1="2333" y1="16000" x2="6667" y2="29667"/>
                          <a14:foregroundMark x1="7667" y1="16333" x2="12667" y2="43667"/>
                          <a14:foregroundMark x1="12667" y1="43667" x2="7000" y2="70667"/>
                          <a14:foregroundMark x1="7000" y1="70667" x2="5667" y2="70667"/>
                          <a14:foregroundMark x1="5667" y1="70667" x2="19486" y2="72237"/>
                          <a14:foregroundMark x1="21459" y1="72279" x2="34333" y2="71667"/>
                          <a14:foregroundMark x1="60333" y1="76000" x2="60333" y2="65667"/>
                          <a14:foregroundMark x1="79000" y1="68000" x2="88333" y2="58667"/>
                          <a14:foregroundMark x1="88333" y1="58667" x2="91667" y2="50000"/>
                          <a14:foregroundMark x1="92333" y1="52333" x2="87333" y2="21667"/>
                          <a14:foregroundMark x1="87333" y1="21667" x2="87000" y2="21667"/>
                          <a14:foregroundMark x1="85667" y1="20667" x2="77000" y2="21667"/>
                          <a14:foregroundMark x1="77000" y1="21667" x2="68000" y2="27000"/>
                          <a14:foregroundMark x1="68000" y1="27000" x2="68000" y2="27000"/>
                          <a14:foregroundMark x1="73667" y1="16000" x2="82667" y2="15667"/>
                          <a14:foregroundMark x1="82667" y1="15667" x2="90667" y2="30000"/>
                          <a14:foregroundMark x1="90667" y1="30000" x2="92000" y2="35667"/>
                          <a14:foregroundMark x1="92509" y1="24877" x2="92769" y2="25532"/>
                          <a14:foregroundMark x1="87667" y1="12667" x2="92377" y2="24543"/>
                          <a14:foregroundMark x1="93333" y1="14333" x2="93874" y2="20963"/>
                          <a14:foregroundMark x1="96000" y1="19000" x2="93333" y2="15000"/>
                          <a14:foregroundMark x1="96157" y1="20995" x2="96166" y2="21153"/>
                          <a14:foregroundMark x1="96000" y1="18333" x2="96089" y2="19849"/>
                          <a14:foregroundMark x1="96667" y1="15667" x2="96740" y2="20570"/>
                          <a14:foregroundMark x1="98211" y1="34808" x2="98232" y2="35177"/>
                          <a14:foregroundMark x1="97311" y1="18610" x2="97459" y2="21261"/>
                          <a14:foregroundMark x1="97000" y1="13000" x2="97283" y2="18102"/>
                          <a14:foregroundMark x1="97050" y1="60975" x2="96667" y2="66333"/>
                          <a14:foregroundMark x1="96667" y1="66333" x2="92667" y2="72333"/>
                          <a14:foregroundMark x1="17667" y1="74333" x2="8149" y2="71878"/>
                          <a14:foregroundMark x1="10000" y1="73667" x2="9029" y2="73667"/>
                          <a14:foregroundMark x1="17173" y1="75872" x2="15667" y2="74667"/>
                          <a14:foregroundMark x1="95333" y1="21084" x2="95333" y2="20333"/>
                          <a14:foregroundMark x1="97000" y1="21223" x2="97000" y2="17667"/>
                          <a14:foregroundMark x1="97426" y1="21258" x2="97333" y2="20333"/>
                          <a14:foregroundMark x1="94000" y1="38667" x2="98000" y2="38667"/>
                          <a14:foregroundMark x1="98000" y1="46333" x2="98333" y2="49667"/>
                          <a14:foregroundMark x1="96333" y1="22333" x2="96667" y2="30667"/>
                          <a14:foregroundMark x1="96667" y1="30667" x2="96667" y2="29333"/>
                          <a14:backgroundMark x1="98720" y1="33000" x2="99000" y2="33000"/>
                          <a14:backgroundMark x1="97833" y1="33000" x2="98274" y2="33000"/>
                          <a14:backgroundMark x1="97053" y1="33000" x2="97409" y2="33000"/>
                          <a14:backgroundMark x1="95667" y1="33000" x2="96288" y2="33000"/>
                          <a14:backgroundMark x1="95333" y1="33333" x2="96569" y2="33883"/>
                          <a14:backgroundMark x1="97053" y1="32667" x2="97000" y2="32667"/>
                          <a14:backgroundMark x1="95333" y1="32667" x2="96182" y2="32667"/>
                          <a14:backgroundMark x1="94667" y1="32333" x2="96000" y2="32333"/>
                          <a14:backgroundMark x1="99182" y1="36811" x2="99333" y2="37000"/>
                          <a14:backgroundMark x1="99148" y1="49585" x2="99000" y2="61000"/>
                          <a14:backgroundMark x1="99317" y1="36599" x2="99192" y2="46215"/>
                          <a14:backgroundMark x1="98851" y1="21699" x2="99000" y2="13333"/>
                          <a14:backgroundMark x1="98667" y1="32000" x2="98692" y2="30586"/>
                          <a14:backgroundMark x1="98694" y1="33884" x2="98667" y2="33000"/>
                          <a14:backgroundMark x1="16667" y1="76667" x2="18667" y2="76667"/>
                          <a14:backgroundMark x1="10667" y1="77000" x2="7333" y2="75333"/>
                          <a14:backgroundMark x1="99000" y1="21667" x2="99045" y2="22225"/>
                          <a14:backgroundMark x1="98333" y1="21333" x2="98256" y2="22257"/>
                          <a14:backgroundMark x1="98000" y1="30613" x2="98000" y2="3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19" b="22793"/>
            <a:stretch/>
          </p:blipFill>
          <p:spPr bwMode="auto">
            <a:xfrm>
              <a:off x="6694697" y="3327242"/>
              <a:ext cx="541957" cy="36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992155D-E230-A410-B95F-88D456ECBD75}"/>
              </a:ext>
            </a:extLst>
          </p:cNvPr>
          <p:cNvGrpSpPr/>
          <p:nvPr/>
        </p:nvGrpSpPr>
        <p:grpSpPr>
          <a:xfrm>
            <a:off x="7974960" y="2821019"/>
            <a:ext cx="2285201" cy="4031202"/>
            <a:chOff x="9481721" y="2176710"/>
            <a:chExt cx="2025066" cy="35723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05586A1-61F1-F7A0-D272-13C969B9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18" t="11156" b="16205"/>
            <a:stretch/>
          </p:blipFill>
          <p:spPr>
            <a:xfrm rot="5400000">
              <a:off x="8719662" y="2938769"/>
              <a:ext cx="3549184" cy="2025066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3FF4F4C-B3DB-1324-4AB4-85F03D352B2B}"/>
                </a:ext>
              </a:extLst>
            </p:cNvPr>
            <p:cNvSpPr/>
            <p:nvPr/>
          </p:nvSpPr>
          <p:spPr>
            <a:xfrm>
              <a:off x="9712632" y="2188044"/>
              <a:ext cx="1528780" cy="98021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FC363B-EA5B-7D45-069A-550C5D5B689A}"/>
                </a:ext>
              </a:extLst>
            </p:cNvPr>
            <p:cNvSpPr txBox="1"/>
            <p:nvPr/>
          </p:nvSpPr>
          <p:spPr>
            <a:xfrm>
              <a:off x="9706831" y="2243817"/>
              <a:ext cx="1545816" cy="3818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실시간 수신기 추정 위치</a:t>
              </a:r>
              <a:br>
                <a:rPr lang="en-US" altLang="ko-KR" sz="1100" b="1" dirty="0">
                  <a:latin typeface="+mn-ea"/>
                </a:rPr>
              </a:br>
              <a:r>
                <a:rPr lang="ko-KR" altLang="en-US" sz="1100" b="1" dirty="0">
                  <a:latin typeface="+mn-ea"/>
                </a:rPr>
                <a:t>디스플레이용 노트북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E1DD83D-2F1C-DBBF-DC95-88D5713DB5C0}"/>
                </a:ext>
              </a:extLst>
            </p:cNvPr>
            <p:cNvSpPr/>
            <p:nvPr/>
          </p:nvSpPr>
          <p:spPr>
            <a:xfrm>
              <a:off x="9746019" y="3253503"/>
              <a:ext cx="1237556" cy="44268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27AB5F-E623-69E8-9FFA-6700BFF417FD}"/>
                </a:ext>
              </a:extLst>
            </p:cNvPr>
            <p:cNvSpPr txBox="1"/>
            <p:nvPr/>
          </p:nvSpPr>
          <p:spPr>
            <a:xfrm>
              <a:off x="9806389" y="3781428"/>
              <a:ext cx="1116817" cy="27274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n-ea"/>
                </a:rPr>
                <a:t>GNSS </a:t>
              </a:r>
              <a:r>
                <a:rPr lang="ko-KR" altLang="en-US" sz="1400" b="1" dirty="0">
                  <a:latin typeface="+mn-ea"/>
                </a:rPr>
                <a:t>수신기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7FAE4A-B7A4-597D-65CD-B7BBA5CBC18D}"/>
                </a:ext>
              </a:extLst>
            </p:cNvPr>
            <p:cNvSpPr/>
            <p:nvPr/>
          </p:nvSpPr>
          <p:spPr>
            <a:xfrm>
              <a:off x="11066635" y="3242883"/>
              <a:ext cx="386546" cy="56752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181CEA0-7BE5-F0A0-37E2-726511295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2084" y="3825134"/>
              <a:ext cx="0" cy="318769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142ECEF-B61D-BBD3-34E4-7901EF827DEE}"/>
                </a:ext>
              </a:extLst>
            </p:cNvPr>
            <p:cNvSpPr/>
            <p:nvPr/>
          </p:nvSpPr>
          <p:spPr>
            <a:xfrm>
              <a:off x="10008074" y="5213328"/>
              <a:ext cx="713446" cy="535693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1B4DA8-E44A-C4E8-E064-04D9DD0BA468}"/>
                </a:ext>
              </a:extLst>
            </p:cNvPr>
            <p:cNvSpPr txBox="1"/>
            <p:nvPr/>
          </p:nvSpPr>
          <p:spPr>
            <a:xfrm>
              <a:off x="10306916" y="4143903"/>
              <a:ext cx="1173639" cy="27274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임베디드 보드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FA3C9BF-FB3D-3E9C-442B-129407667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7022" y="4776501"/>
              <a:ext cx="17232" cy="41370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BF64D7-0971-C3D8-E700-0969BA7BCD74}"/>
                </a:ext>
              </a:extLst>
            </p:cNvPr>
            <p:cNvSpPr txBox="1"/>
            <p:nvPr/>
          </p:nvSpPr>
          <p:spPr>
            <a:xfrm>
              <a:off x="9593977" y="4514891"/>
              <a:ext cx="1332738" cy="27274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이중편파</a:t>
              </a:r>
              <a:r>
                <a:rPr lang="ko-KR" altLang="en-US" sz="1400" b="1" dirty="0">
                  <a:latin typeface="+mn-ea"/>
                </a:rPr>
                <a:t> 안테나</a:t>
              </a:r>
            </a:p>
          </p:txBody>
        </p:sp>
      </p:grp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625DD2C0-DB8B-AC6B-CA3C-E2F81D1C98B0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다중경로 탐지 및 대응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모듈 제작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제작 완료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이중편파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안테나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수신기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,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임베디드 보드 기반의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HW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모듈 제작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수신기의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RS232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포트와 임베디드 보드의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USB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포트를 연결하여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UBX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프로토콜을 통해 실시간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GNSS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원시 측정치 수신</a:t>
            </a:r>
          </a:p>
        </p:txBody>
      </p:sp>
    </p:spTree>
    <p:extLst>
      <p:ext uri="{BB962C8B-B14F-4D97-AF65-F5344CB8AC3E}">
        <p14:creationId xmlns:p14="http://schemas.microsoft.com/office/powerpoint/2010/main" val="169488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6C4D4BC-8022-2048-56B5-EC08614EC87C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[2/2]</a:t>
            </a:r>
            <a:endParaRPr lang="ko-KR" altLang="en-US" sz="2000" spc="-15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554B743-28F1-11A1-D619-26C94ED18176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무인이동체용 실시간 알고리즘 및 임베디드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(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진행 중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)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다중경로 탐지 및 대응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개발에 필요한 모든 모듈 개발 및 실시간성 검증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현재 다중경로 환경에서의 실시간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성능 검증 진행 중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8DF9B-6B64-9037-C934-E58B8E679270}"/>
              </a:ext>
            </a:extLst>
          </p:cNvPr>
          <p:cNvSpPr txBox="1"/>
          <p:nvPr/>
        </p:nvSpPr>
        <p:spPr>
          <a:xfrm>
            <a:off x="1096977" y="3132121"/>
            <a:ext cx="129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이중편파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안테나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pic>
        <p:nvPicPr>
          <p:cNvPr id="4" name="Picture 2" descr="K47618833">
            <a:extLst>
              <a:ext uri="{FF2B5EF4-FFF2-40B4-BE49-F238E27FC236}">
                <a16:creationId xmlns:a16="http://schemas.microsoft.com/office/drawing/2014/main" id="{D0B2920E-DB3A-E7C5-8C04-7C87E04B1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00" b="76000" l="2000" r="98333">
                        <a14:foregroundMark x1="7333" y1="11000" x2="18667" y2="19000"/>
                        <a14:foregroundMark x1="18667" y1="19000" x2="17333" y2="17333"/>
                        <a14:foregroundMark x1="15000" y1="16000" x2="6000" y2="20333"/>
                        <a14:foregroundMark x1="2333" y1="16000" x2="6667" y2="29667"/>
                        <a14:foregroundMark x1="7667" y1="16333" x2="12667" y2="43667"/>
                        <a14:foregroundMark x1="12667" y1="43667" x2="7000" y2="70667"/>
                        <a14:foregroundMark x1="7000" y1="70667" x2="5667" y2="70667"/>
                        <a14:foregroundMark x1="5667" y1="70667" x2="19486" y2="72237"/>
                        <a14:foregroundMark x1="21459" y1="72279" x2="34333" y2="71667"/>
                        <a14:foregroundMark x1="60333" y1="76000" x2="60333" y2="65667"/>
                        <a14:foregroundMark x1="79000" y1="68000" x2="88333" y2="58667"/>
                        <a14:foregroundMark x1="88333" y1="58667" x2="91667" y2="50000"/>
                        <a14:foregroundMark x1="92333" y1="52333" x2="87333" y2="21667"/>
                        <a14:foregroundMark x1="87333" y1="21667" x2="87000" y2="21667"/>
                        <a14:foregroundMark x1="85667" y1="20667" x2="77000" y2="21667"/>
                        <a14:foregroundMark x1="77000" y1="21667" x2="68000" y2="27000"/>
                        <a14:foregroundMark x1="68000" y1="27000" x2="68000" y2="27000"/>
                        <a14:foregroundMark x1="73667" y1="16000" x2="82667" y2="15667"/>
                        <a14:foregroundMark x1="82667" y1="15667" x2="90667" y2="30000"/>
                        <a14:foregroundMark x1="90667" y1="30000" x2="92000" y2="35667"/>
                        <a14:foregroundMark x1="92509" y1="24877" x2="92769" y2="25532"/>
                        <a14:foregroundMark x1="87667" y1="12667" x2="92377" y2="24543"/>
                        <a14:foregroundMark x1="93333" y1="14333" x2="93874" y2="20963"/>
                        <a14:foregroundMark x1="96000" y1="19000" x2="93333" y2="15000"/>
                        <a14:foregroundMark x1="96157" y1="20995" x2="96166" y2="21153"/>
                        <a14:foregroundMark x1="96000" y1="18333" x2="96089" y2="19849"/>
                        <a14:foregroundMark x1="96667" y1="15667" x2="96740" y2="20570"/>
                        <a14:foregroundMark x1="98211" y1="34808" x2="98232" y2="35177"/>
                        <a14:foregroundMark x1="97311" y1="18610" x2="97459" y2="21261"/>
                        <a14:foregroundMark x1="97000" y1="13000" x2="97283" y2="18102"/>
                        <a14:foregroundMark x1="97050" y1="60975" x2="96667" y2="66333"/>
                        <a14:foregroundMark x1="96667" y1="66333" x2="92667" y2="72333"/>
                        <a14:foregroundMark x1="17667" y1="74333" x2="8149" y2="71878"/>
                        <a14:foregroundMark x1="10000" y1="73667" x2="9029" y2="73667"/>
                        <a14:foregroundMark x1="17173" y1="75872" x2="15667" y2="74667"/>
                        <a14:foregroundMark x1="95333" y1="21084" x2="95333" y2="20333"/>
                        <a14:foregroundMark x1="97000" y1="21223" x2="97000" y2="17667"/>
                        <a14:foregroundMark x1="97426" y1="21258" x2="97333" y2="20333"/>
                        <a14:foregroundMark x1="94000" y1="38667" x2="98000" y2="38667"/>
                        <a14:foregroundMark x1="98000" y1="46333" x2="98333" y2="49667"/>
                        <a14:foregroundMark x1="96333" y1="22333" x2="96667" y2="30667"/>
                        <a14:foregroundMark x1="96667" y1="30667" x2="96667" y2="29333"/>
                        <a14:backgroundMark x1="98720" y1="33000" x2="99000" y2="33000"/>
                        <a14:backgroundMark x1="97833" y1="33000" x2="98274" y2="33000"/>
                        <a14:backgroundMark x1="97053" y1="33000" x2="97409" y2="33000"/>
                        <a14:backgroundMark x1="95667" y1="33000" x2="96288" y2="33000"/>
                        <a14:backgroundMark x1="95333" y1="33333" x2="96569" y2="33883"/>
                        <a14:backgroundMark x1="97053" y1="32667" x2="97000" y2="32667"/>
                        <a14:backgroundMark x1="95333" y1="32667" x2="96182" y2="32667"/>
                        <a14:backgroundMark x1="94667" y1="32333" x2="96000" y2="32333"/>
                        <a14:backgroundMark x1="99182" y1="36811" x2="99333" y2="37000"/>
                        <a14:backgroundMark x1="99148" y1="49585" x2="99000" y2="61000"/>
                        <a14:backgroundMark x1="99317" y1="36599" x2="99192" y2="46215"/>
                        <a14:backgroundMark x1="98851" y1="21699" x2="99000" y2="13333"/>
                        <a14:backgroundMark x1="98667" y1="32000" x2="98692" y2="30586"/>
                        <a14:backgroundMark x1="98694" y1="33884" x2="98667" y2="33000"/>
                        <a14:backgroundMark x1="16667" y1="76667" x2="18667" y2="76667"/>
                        <a14:backgroundMark x1="10667" y1="77000" x2="7333" y2="75333"/>
                        <a14:backgroundMark x1="99000" y1="21667" x2="99045" y2="22225"/>
                        <a14:backgroundMark x1="98333" y1="21333" x2="98256" y2="22257"/>
                        <a14:backgroundMark x1="98000" y1="30613" x2="98000" y2="3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19" b="22793"/>
          <a:stretch/>
        </p:blipFill>
        <p:spPr bwMode="auto">
          <a:xfrm>
            <a:off x="4626165" y="3368833"/>
            <a:ext cx="1034895" cy="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108B69F-46D3-E206-AD68-E5DB31BB4BE1}"/>
              </a:ext>
            </a:extLst>
          </p:cNvPr>
          <p:cNvGrpSpPr/>
          <p:nvPr/>
        </p:nvGrpSpPr>
        <p:grpSpPr>
          <a:xfrm>
            <a:off x="1655997" y="3256536"/>
            <a:ext cx="2633871" cy="390706"/>
            <a:chOff x="1097103" y="2796402"/>
            <a:chExt cx="2633871" cy="390706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DF7191B3-0F9A-6A6F-95E2-D492532C7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103" y="2796402"/>
              <a:ext cx="1420513" cy="3852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19F89BE3-4686-25D0-1578-AD8F8E132ECE}"/>
                </a:ext>
              </a:extLst>
            </p:cNvPr>
            <p:cNvCxnSpPr>
              <a:cxnSpLocks/>
            </p:cNvCxnSpPr>
            <p:nvPr/>
          </p:nvCxnSpPr>
          <p:spPr>
            <a:xfrm>
              <a:off x="2436370" y="2797936"/>
              <a:ext cx="1294604" cy="3891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6E9081B-4760-FDE1-0ACC-71AAFB0F1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6" b="97727" l="5469" r="96875">
                        <a14:foregroundMark x1="57031" y1="11869" x2="57031" y2="11869"/>
                        <a14:foregroundMark x1="56250" y1="11869" x2="54688" y2="16162"/>
                        <a14:foregroundMark x1="50195" y1="17172" x2="10547" y2="17424"/>
                        <a14:foregroundMark x1="10547" y1="17424" x2="12109" y2="36869"/>
                        <a14:foregroundMark x1="7031" y1="23485" x2="9375" y2="71212"/>
                        <a14:foregroundMark x1="6836" y1="61869" x2="7031" y2="75758"/>
                        <a14:foregroundMark x1="7617" y1="78788" x2="10938" y2="80303"/>
                        <a14:foregroundMark x1="9180" y1="80303" x2="6836" y2="81818"/>
                        <a14:foregroundMark x1="6836" y1="81818" x2="8008" y2="16919"/>
                        <a14:foregroundMark x1="9180" y1="16162" x2="24805" y2="16414"/>
                        <a14:foregroundMark x1="24805" y1="16414" x2="29102" y2="15657"/>
                        <a14:foregroundMark x1="34961" y1="14899" x2="49609" y2="14899"/>
                        <a14:foregroundMark x1="59766" y1="11364" x2="75195" y2="10606"/>
                        <a14:foregroundMark x1="76953" y1="17677" x2="90039" y2="17929"/>
                        <a14:foregroundMark x1="90039" y1="18434" x2="90625" y2="50253"/>
                        <a14:foregroundMark x1="92039" y1="33858" x2="91211" y2="66162"/>
                        <a14:foregroundMark x1="92383" y1="20455" x2="92149" y2="29566"/>
                        <a14:foregroundMark x1="94582" y1="79897" x2="89003" y2="85667"/>
                        <a14:foregroundMark x1="81414" y1="85252" x2="6445" y2="84343"/>
                        <a14:foregroundMark x1="81886" y1="85258" x2="81527" y2="85254"/>
                        <a14:foregroundMark x1="83707" y1="85280" x2="83544" y2="85278"/>
                        <a14:foregroundMark x1="89844" y1="85354" x2="88843" y2="85342"/>
                        <a14:foregroundMark x1="6445" y1="84343" x2="5859" y2="84596"/>
                        <a14:foregroundMark x1="85046" y1="84278" x2="84961" y2="82576"/>
                        <a14:foregroundMark x1="84873" y1="84246" x2="84961" y2="76010"/>
                        <a14:foregroundMark x1="83343" y1="83964" x2="82617" y2="80051"/>
                        <a14:foregroundMark x1="84038" y1="87708" x2="83577" y2="85222"/>
                        <a14:foregroundMark x1="82422" y1="88019" x2="82422" y2="87152"/>
                        <a14:foregroundMark x1="83936" y1="84073" x2="84375" y2="79293"/>
                        <a14:foregroundMark x1="83595" y1="87793" x2="83806" y2="85500"/>
                        <a14:foregroundMark x1="83008" y1="94192" x2="83102" y2="93168"/>
                        <a14:foregroundMark x1="94551" y1="29345" x2="94922" y2="17677"/>
                        <a14:foregroundMark x1="93945" y1="19444" x2="75586" y2="14899"/>
                        <a14:foregroundMark x1="78125" y1="15404" x2="92383" y2="15404"/>
                        <a14:foregroundMark x1="94929" y1="15404" x2="95703" y2="15404"/>
                        <a14:foregroundMark x1="93945" y1="15404" x2="94180" y2="15404"/>
                        <a14:foregroundMark x1="96094" y1="15657" x2="96111" y2="17172"/>
                        <a14:foregroundMark x1="94922" y1="26515" x2="94922" y2="59848"/>
                        <a14:foregroundMark x1="94922" y1="17929" x2="94922" y2="17929"/>
                        <a14:foregroundMark x1="95508" y1="23485" x2="95508" y2="23485"/>
                        <a14:foregroundMark x1="95508" y1="16919" x2="95508" y2="16919"/>
                        <a14:foregroundMark x1="95508" y1="16919" x2="95703" y2="31061"/>
                        <a14:foregroundMark x1="94922" y1="19949" x2="94922" y2="15404"/>
                        <a14:foregroundMark x1="95703" y1="16162" x2="96289" y2="22222"/>
                        <a14:foregroundMark x1="96289" y1="18687" x2="96289" y2="13889"/>
                        <a14:foregroundMark x1="96094" y1="58333" x2="96094" y2="78788"/>
                        <a14:foregroundMark x1="96094" y1="52778" x2="94922" y2="85859"/>
                        <a14:foregroundMark x1="81933" y1="85178" x2="81836" y2="84091"/>
                        <a14:foregroundMark x1="82191" y1="88063" x2="82150" y2="87607"/>
                        <a14:foregroundMark x1="88543" y1="84732" x2="88672" y2="83333"/>
                        <a14:foregroundMark x1="80960" y1="86804" x2="79883" y2="84091"/>
                        <a14:foregroundMark x1="84375" y1="93347" x2="84375" y2="87374"/>
                        <a14:foregroundMark x1="85763" y1="92677" x2="86133" y2="86616"/>
                        <a14:foregroundMark x1="85753" y1="92842" x2="85763" y2="92677"/>
                        <a14:foregroundMark x1="85614" y1="95122" x2="85641" y2="94673"/>
                        <a14:foregroundMark x1="86719" y1="92677" x2="86719" y2="85859"/>
                        <a14:foregroundMark x1="84961" y1="90657" x2="85547" y2="83333"/>
                        <a14:foregroundMark x1="85547" y1="91162" x2="85938" y2="85101"/>
                        <a14:foregroundMark x1="85352" y1="91162" x2="84766" y2="85859"/>
                        <a14:foregroundMark x1="85547" y1="92172" x2="85938" y2="84091"/>
                        <a14:foregroundMark x1="89169" y1="87788" x2="91797" y2="86616"/>
                        <a14:foregroundMark x1="87935" y1="88338" x2="88219" y2="88212"/>
                        <a14:foregroundMark x1="86133" y1="89141" x2="87651" y2="88464"/>
                        <a14:foregroundMark x1="87695" y1="88889" x2="84766" y2="87374"/>
                        <a14:foregroundMark x1="85524" y1="92677" x2="85352" y2="86869"/>
                        <a14:foregroundMark x1="85529" y1="92842" x2="85524" y2="92677"/>
                        <a14:foregroundMark x1="86133" y1="92172" x2="86719" y2="86616"/>
                        <a14:foregroundMark x1="86411" y1="96740" x2="86611" y2="96643"/>
                        <a14:foregroundMark x1="84296" y1="95619" x2="83789" y2="95455"/>
                        <a14:foregroundMark x1="13218" y1="85859" x2="7031" y2="85859"/>
                        <a14:backgroundMark x1="99219" y1="21751" x2="99219" y2="33333"/>
                        <a14:backgroundMark x1="99219" y1="33333" x2="99219" y2="29293"/>
                        <a14:backgroundMark x1="99023" y1="35606" x2="99219" y2="50253"/>
                        <a14:backgroundMark x1="99219" y1="50253" x2="99219" y2="52963"/>
                        <a14:backgroundMark x1="99416" y1="74586" x2="99609" y2="83333"/>
                        <a14:backgroundMark x1="97461" y1="88131" x2="96875" y2="90657"/>
                        <a14:backgroundMark x1="89844" y1="91414" x2="93750" y2="91414"/>
                        <a14:backgroundMark x1="90430" y1="91919" x2="94336" y2="90657"/>
                        <a14:backgroundMark x1="89716" y1="90657" x2="95508" y2="90657"/>
                        <a14:backgroundMark x1="94336" y1="90657" x2="89453" y2="90657"/>
                        <a14:backgroundMark x1="90039" y1="90657" x2="95508" y2="90657"/>
                        <a14:backgroundMark x1="96121" y1="16095" x2="96094" y2="14646"/>
                        <a14:backgroundMark x1="97461" y1="87374" x2="97435" y2="86007"/>
                        <a14:backgroundMark x1="97228" y1="85995" x2="96875" y2="90404"/>
                        <a14:backgroundMark x1="80469" y1="87626" x2="81836" y2="88131"/>
                        <a14:backgroundMark x1="81836" y1="88384" x2="81836" y2="88384"/>
                        <a14:backgroundMark x1="82422" y1="90404" x2="82422" y2="88889"/>
                        <a14:backgroundMark x1="82272" y1="91893" x2="82422" y2="93182"/>
                        <a14:backgroundMark x1="81836" y1="88131" x2="82252" y2="91713"/>
                        <a14:backgroundMark x1="88158" y1="92167" x2="88131" y2="92834"/>
                        <a14:backgroundMark x1="11719" y1="88889" x2="37695" y2="89141"/>
                        <a14:backgroundMark x1="98438" y1="72980" x2="98633" y2="53788"/>
                        <a14:backgroundMark x1="85938" y1="98737" x2="83008" y2="98737"/>
                        <a14:backgroundMark x1="86133" y1="98737" x2="84766" y2="98737"/>
                        <a14:backgroundMark x1="86523" y1="96970" x2="84961" y2="96970"/>
                        <a14:backgroundMark x1="88086" y1="96465" x2="86523" y2="96465"/>
                        <a14:backgroundMark x1="88281" y1="92677" x2="88281" y2="92677"/>
                        <a14:backgroundMark x1="88867" y1="91414" x2="88086" y2="89899"/>
                        <a14:backgroundMark x1="89844" y1="89646" x2="88281" y2="883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066" y="2920178"/>
            <a:ext cx="793538" cy="672716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46D8CA9-3A48-C8AB-2545-4C19B6750644}"/>
              </a:ext>
            </a:extLst>
          </p:cNvPr>
          <p:cNvCxnSpPr>
            <a:cxnSpLocks/>
          </p:cNvCxnSpPr>
          <p:nvPr/>
        </p:nvCxnSpPr>
        <p:spPr>
          <a:xfrm>
            <a:off x="1655997" y="3973101"/>
            <a:ext cx="1420513" cy="38520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81421F2-B682-CF1D-165C-CA0835248410}"/>
              </a:ext>
            </a:extLst>
          </p:cNvPr>
          <p:cNvCxnSpPr>
            <a:cxnSpLocks/>
          </p:cNvCxnSpPr>
          <p:nvPr/>
        </p:nvCxnSpPr>
        <p:spPr>
          <a:xfrm flipV="1">
            <a:off x="2995264" y="3967597"/>
            <a:ext cx="1294604" cy="3891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2CEFC14-C05C-C1A0-2189-CA369323B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6" b="97727" l="5469" r="96875">
                        <a14:foregroundMark x1="57031" y1="11869" x2="57031" y2="11869"/>
                        <a14:foregroundMark x1="56250" y1="11869" x2="54688" y2="16162"/>
                        <a14:foregroundMark x1="50195" y1="17172" x2="10547" y2="17424"/>
                        <a14:foregroundMark x1="10547" y1="17424" x2="12109" y2="36869"/>
                        <a14:foregroundMark x1="7031" y1="23485" x2="9375" y2="71212"/>
                        <a14:foregroundMark x1="6836" y1="61869" x2="7031" y2="75758"/>
                        <a14:foregroundMark x1="7617" y1="78788" x2="10938" y2="80303"/>
                        <a14:foregroundMark x1="9180" y1="80303" x2="6836" y2="81818"/>
                        <a14:foregroundMark x1="6836" y1="81818" x2="8008" y2="16919"/>
                        <a14:foregroundMark x1="9180" y1="16162" x2="24805" y2="16414"/>
                        <a14:foregroundMark x1="24805" y1="16414" x2="29102" y2="15657"/>
                        <a14:foregroundMark x1="34961" y1="14899" x2="49609" y2="14899"/>
                        <a14:foregroundMark x1="59766" y1="11364" x2="75195" y2="10606"/>
                        <a14:foregroundMark x1="76953" y1="17677" x2="90039" y2="17929"/>
                        <a14:foregroundMark x1="90039" y1="18434" x2="90625" y2="50253"/>
                        <a14:foregroundMark x1="92039" y1="33858" x2="91211" y2="66162"/>
                        <a14:foregroundMark x1="92383" y1="20455" x2="92149" y2="29566"/>
                        <a14:foregroundMark x1="94582" y1="79897" x2="89003" y2="85667"/>
                        <a14:foregroundMark x1="81414" y1="85252" x2="6445" y2="84343"/>
                        <a14:foregroundMark x1="81886" y1="85258" x2="81527" y2="85254"/>
                        <a14:foregroundMark x1="83707" y1="85280" x2="83544" y2="85278"/>
                        <a14:foregroundMark x1="89844" y1="85354" x2="88843" y2="85342"/>
                        <a14:foregroundMark x1="6445" y1="84343" x2="5859" y2="84596"/>
                        <a14:foregroundMark x1="85046" y1="84278" x2="84961" y2="82576"/>
                        <a14:foregroundMark x1="84873" y1="84246" x2="84961" y2="76010"/>
                        <a14:foregroundMark x1="83343" y1="83964" x2="82617" y2="80051"/>
                        <a14:foregroundMark x1="84038" y1="87708" x2="83577" y2="85222"/>
                        <a14:foregroundMark x1="82422" y1="88019" x2="82422" y2="87152"/>
                        <a14:foregroundMark x1="83936" y1="84073" x2="84375" y2="79293"/>
                        <a14:foregroundMark x1="83595" y1="87793" x2="83806" y2="85500"/>
                        <a14:foregroundMark x1="83008" y1="94192" x2="83102" y2="93168"/>
                        <a14:foregroundMark x1="94551" y1="29345" x2="94922" y2="17677"/>
                        <a14:foregroundMark x1="93945" y1="19444" x2="75586" y2="14899"/>
                        <a14:foregroundMark x1="78125" y1="15404" x2="92383" y2="15404"/>
                        <a14:foregroundMark x1="94929" y1="15404" x2="95703" y2="15404"/>
                        <a14:foregroundMark x1="93945" y1="15404" x2="94180" y2="15404"/>
                        <a14:foregroundMark x1="96094" y1="15657" x2="96111" y2="17172"/>
                        <a14:foregroundMark x1="94922" y1="26515" x2="94922" y2="59848"/>
                        <a14:foregroundMark x1="94922" y1="17929" x2="94922" y2="17929"/>
                        <a14:foregroundMark x1="95508" y1="23485" x2="95508" y2="23485"/>
                        <a14:foregroundMark x1="95508" y1="16919" x2="95508" y2="16919"/>
                        <a14:foregroundMark x1="95508" y1="16919" x2="95703" y2="31061"/>
                        <a14:foregroundMark x1="94922" y1="19949" x2="94922" y2="15404"/>
                        <a14:foregroundMark x1="95703" y1="16162" x2="96289" y2="22222"/>
                        <a14:foregroundMark x1="96289" y1="18687" x2="96289" y2="13889"/>
                        <a14:foregroundMark x1="96094" y1="58333" x2="96094" y2="78788"/>
                        <a14:foregroundMark x1="96094" y1="52778" x2="94922" y2="85859"/>
                        <a14:foregroundMark x1="81933" y1="85178" x2="81836" y2="84091"/>
                        <a14:foregroundMark x1="82191" y1="88063" x2="82150" y2="87607"/>
                        <a14:foregroundMark x1="88543" y1="84732" x2="88672" y2="83333"/>
                        <a14:foregroundMark x1="80960" y1="86804" x2="79883" y2="84091"/>
                        <a14:foregroundMark x1="84375" y1="93347" x2="84375" y2="87374"/>
                        <a14:foregroundMark x1="85763" y1="92677" x2="86133" y2="86616"/>
                        <a14:foregroundMark x1="85753" y1="92842" x2="85763" y2="92677"/>
                        <a14:foregroundMark x1="85614" y1="95122" x2="85641" y2="94673"/>
                        <a14:foregroundMark x1="86719" y1="92677" x2="86719" y2="85859"/>
                        <a14:foregroundMark x1="84961" y1="90657" x2="85547" y2="83333"/>
                        <a14:foregroundMark x1="85547" y1="91162" x2="85938" y2="85101"/>
                        <a14:foregroundMark x1="85352" y1="91162" x2="84766" y2="85859"/>
                        <a14:foregroundMark x1="85547" y1="92172" x2="85938" y2="84091"/>
                        <a14:foregroundMark x1="89169" y1="87788" x2="91797" y2="86616"/>
                        <a14:foregroundMark x1="87935" y1="88338" x2="88219" y2="88212"/>
                        <a14:foregroundMark x1="86133" y1="89141" x2="87651" y2="88464"/>
                        <a14:foregroundMark x1="87695" y1="88889" x2="84766" y2="87374"/>
                        <a14:foregroundMark x1="85524" y1="92677" x2="85352" y2="86869"/>
                        <a14:foregroundMark x1="85529" y1="92842" x2="85524" y2="92677"/>
                        <a14:foregroundMark x1="86133" y1="92172" x2="86719" y2="86616"/>
                        <a14:foregroundMark x1="86411" y1="96740" x2="86611" y2="96643"/>
                        <a14:foregroundMark x1="84296" y1="95619" x2="83789" y2="95455"/>
                        <a14:foregroundMark x1="13218" y1="85859" x2="7031" y2="85859"/>
                        <a14:backgroundMark x1="99219" y1="21751" x2="99219" y2="33333"/>
                        <a14:backgroundMark x1="99219" y1="33333" x2="99219" y2="29293"/>
                        <a14:backgroundMark x1="99023" y1="35606" x2="99219" y2="50253"/>
                        <a14:backgroundMark x1="99219" y1="50253" x2="99219" y2="52963"/>
                        <a14:backgroundMark x1="99416" y1="74586" x2="99609" y2="83333"/>
                        <a14:backgroundMark x1="97461" y1="88131" x2="96875" y2="90657"/>
                        <a14:backgroundMark x1="89844" y1="91414" x2="93750" y2="91414"/>
                        <a14:backgroundMark x1="90430" y1="91919" x2="94336" y2="90657"/>
                        <a14:backgroundMark x1="89716" y1="90657" x2="95508" y2="90657"/>
                        <a14:backgroundMark x1="94336" y1="90657" x2="89453" y2="90657"/>
                        <a14:backgroundMark x1="90039" y1="90657" x2="95508" y2="90657"/>
                        <a14:backgroundMark x1="96121" y1="16095" x2="96094" y2="14646"/>
                        <a14:backgroundMark x1="97461" y1="87374" x2="97435" y2="86007"/>
                        <a14:backgroundMark x1="97228" y1="85995" x2="96875" y2="90404"/>
                        <a14:backgroundMark x1="80469" y1="87626" x2="81836" y2="88131"/>
                        <a14:backgroundMark x1="81836" y1="88384" x2="81836" y2="88384"/>
                        <a14:backgroundMark x1="82422" y1="90404" x2="82422" y2="88889"/>
                        <a14:backgroundMark x1="82272" y1="91893" x2="82422" y2="93182"/>
                        <a14:backgroundMark x1="81836" y1="88131" x2="82252" y2="91713"/>
                        <a14:backgroundMark x1="88158" y1="92167" x2="88131" y2="92834"/>
                        <a14:backgroundMark x1="11719" y1="88889" x2="37695" y2="89141"/>
                        <a14:backgroundMark x1="98438" y1="72980" x2="98633" y2="53788"/>
                        <a14:backgroundMark x1="85938" y1="98737" x2="83008" y2="98737"/>
                        <a14:backgroundMark x1="86133" y1="98737" x2="84766" y2="98737"/>
                        <a14:backgroundMark x1="86523" y1="96970" x2="84961" y2="96970"/>
                        <a14:backgroundMark x1="88086" y1="96465" x2="86523" y2="96465"/>
                        <a14:backgroundMark x1="88281" y1="92677" x2="88281" y2="92677"/>
                        <a14:backgroundMark x1="88867" y1="91414" x2="88086" y2="89899"/>
                        <a14:backgroundMark x1="89844" y1="89646" x2="88281" y2="883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066" y="4034630"/>
            <a:ext cx="793538" cy="672716"/>
          </a:xfrm>
          <a:prstGeom prst="rect">
            <a:avLst/>
          </a:prstGeom>
        </p:spPr>
      </p:pic>
      <p:pic>
        <p:nvPicPr>
          <p:cNvPr id="14" name="Picture 2" descr="3G1215A-XT-1 Antcom 3G1215A-XT-1 | SEAEROSPACE.COM">
            <a:extLst>
              <a:ext uri="{FF2B5EF4-FFF2-40B4-BE49-F238E27FC236}">
                <a16:creationId xmlns:a16="http://schemas.microsoft.com/office/drawing/2014/main" id="{4DF4395A-DC04-DC36-7E33-55C0BBAFA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08" t="26616" r="25197" b="33000"/>
          <a:stretch/>
        </p:blipFill>
        <p:spPr bwMode="auto">
          <a:xfrm>
            <a:off x="1354216" y="3392543"/>
            <a:ext cx="782672" cy="79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ython 수직 로고 - 소셜 미디어 및 로고 아이콘">
            <a:extLst>
              <a:ext uri="{FF2B5EF4-FFF2-40B4-BE49-F238E27FC236}">
                <a16:creationId xmlns:a16="http://schemas.microsoft.com/office/drawing/2014/main" id="{392B895D-3B06-878F-E2D4-DBDB465F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51" y="3395368"/>
            <a:ext cx="724048" cy="80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4C92BE-6EA4-0A15-CD52-06CF0EEB5E38}"/>
              </a:ext>
            </a:extLst>
          </p:cNvPr>
          <p:cNvSpPr txBox="1"/>
          <p:nvPr/>
        </p:nvSpPr>
        <p:spPr>
          <a:xfrm>
            <a:off x="4218634" y="2945462"/>
            <a:ext cx="26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 </a:t>
            </a: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다중경로 탐지 및 대응 </a:t>
            </a:r>
            <a:r>
              <a:rPr lang="en-US" altLang="ko-KR" sz="1200" b="1" kern="0" dirty="0">
                <a:latin typeface="맑은 고딕" panose="020F0502020204030204"/>
              </a:rPr>
              <a:t>SW]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B929-A6D8-9A01-026B-8C5F74214CE9}"/>
              </a:ext>
            </a:extLst>
          </p:cNvPr>
          <p:cNvSpPr txBox="1"/>
          <p:nvPr/>
        </p:nvSpPr>
        <p:spPr>
          <a:xfrm>
            <a:off x="2481672" y="2673591"/>
            <a:ext cx="1024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GNSS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수신기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A03D73-CA9C-531D-DCAF-A93FB66C3E89}"/>
              </a:ext>
            </a:extLst>
          </p:cNvPr>
          <p:cNvSpPr/>
          <p:nvPr/>
        </p:nvSpPr>
        <p:spPr>
          <a:xfrm>
            <a:off x="1973608" y="4932290"/>
            <a:ext cx="6884410" cy="1728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B1834-5516-5420-3784-E3676097B5CF}"/>
              </a:ext>
            </a:extLst>
          </p:cNvPr>
          <p:cNvSpPr txBox="1"/>
          <p:nvPr/>
        </p:nvSpPr>
        <p:spPr>
          <a:xfrm>
            <a:off x="1980464" y="4944551"/>
            <a:ext cx="1478353" cy="3077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실시간 </a:t>
            </a:r>
            <a:r>
              <a:rPr lang="en-US" altLang="ko-KR" sz="1400" b="1" dirty="0"/>
              <a:t>SW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C4D4C2-DAEB-81BC-C486-D979157148E0}"/>
              </a:ext>
            </a:extLst>
          </p:cNvPr>
          <p:cNvSpPr/>
          <p:nvPr/>
        </p:nvSpPr>
        <p:spPr bwMode="auto">
          <a:xfrm>
            <a:off x="2058044" y="5463345"/>
            <a:ext cx="1022400" cy="69629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/>
              <a:t>UBX </a:t>
            </a:r>
            <a:r>
              <a:rPr kumimoji="1" lang="ko-KR" altLang="en-US" sz="1200" b="1" dirty="0"/>
              <a:t>데이터</a:t>
            </a:r>
            <a:br>
              <a:rPr kumimoji="1" lang="en-US" altLang="ko-KR" sz="1200" b="1" dirty="0"/>
            </a:br>
            <a:r>
              <a:rPr kumimoji="1" lang="ko-KR" altLang="en-US" sz="1200" b="1" dirty="0"/>
              <a:t>수신 모듈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E70003-AA3C-E569-36F3-D670356A33E9}"/>
              </a:ext>
            </a:extLst>
          </p:cNvPr>
          <p:cNvSpPr/>
          <p:nvPr/>
        </p:nvSpPr>
        <p:spPr bwMode="auto">
          <a:xfrm>
            <a:off x="4943268" y="5463345"/>
            <a:ext cx="1069242" cy="696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/>
              <a:t>다중경로 신호 탐지 모듈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9DDB50-1011-73A3-06FD-F00FD0B79107}"/>
              </a:ext>
            </a:extLst>
          </p:cNvPr>
          <p:cNvCxnSpPr>
            <a:cxnSpLocks/>
          </p:cNvCxnSpPr>
          <p:nvPr/>
        </p:nvCxnSpPr>
        <p:spPr>
          <a:xfrm>
            <a:off x="6756692" y="3813652"/>
            <a:ext cx="20090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807454-91EF-D224-9FA8-3E17E36FC9A2}"/>
              </a:ext>
            </a:extLst>
          </p:cNvPr>
          <p:cNvSpPr txBox="1"/>
          <p:nvPr/>
        </p:nvSpPr>
        <p:spPr>
          <a:xfrm>
            <a:off x="6925710" y="3515130"/>
            <a:ext cx="1675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solidFill>
                  <a:prstClr val="black"/>
                </a:solidFill>
              </a:rPr>
              <a:t>실시간 측위 결과 출력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BF9BE9-28B3-4A84-AD71-796371826412}"/>
              </a:ext>
            </a:extLst>
          </p:cNvPr>
          <p:cNvSpPr/>
          <p:nvPr/>
        </p:nvSpPr>
        <p:spPr>
          <a:xfrm>
            <a:off x="4345474" y="3282700"/>
            <a:ext cx="2426346" cy="1058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0B0266F-9488-9343-6302-409538CC678A}"/>
              </a:ext>
            </a:extLst>
          </p:cNvPr>
          <p:cNvCxnSpPr>
            <a:cxnSpLocks/>
          </p:cNvCxnSpPr>
          <p:nvPr/>
        </p:nvCxnSpPr>
        <p:spPr>
          <a:xfrm>
            <a:off x="1776004" y="5591018"/>
            <a:ext cx="283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896E067-6951-D07D-9387-AC495625F672}"/>
              </a:ext>
            </a:extLst>
          </p:cNvPr>
          <p:cNvCxnSpPr>
            <a:cxnSpLocks/>
          </p:cNvCxnSpPr>
          <p:nvPr/>
        </p:nvCxnSpPr>
        <p:spPr>
          <a:xfrm>
            <a:off x="1776004" y="6060918"/>
            <a:ext cx="283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D7AE5F-A9D3-FF05-E6A7-FC6FB14A68F9}"/>
              </a:ext>
            </a:extLst>
          </p:cNvPr>
          <p:cNvSpPr txBox="1"/>
          <p:nvPr/>
        </p:nvSpPr>
        <p:spPr>
          <a:xfrm>
            <a:off x="704180" y="5359402"/>
            <a:ext cx="1029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solidFill>
                  <a:prstClr val="black"/>
                </a:solidFill>
              </a:rPr>
              <a:t>실시간</a:t>
            </a:r>
            <a:r>
              <a:rPr lang="en-US" altLang="ko-KR" sz="1200" b="1" kern="0" dirty="0">
                <a:solidFill>
                  <a:prstClr val="black"/>
                </a:solidFill>
              </a:rPr>
              <a:t> RHCP</a:t>
            </a:r>
            <a:br>
              <a:rPr lang="en-US" altLang="ko-KR" sz="1200" b="1" kern="0" dirty="0">
                <a:solidFill>
                  <a:prstClr val="black"/>
                </a:solidFill>
              </a:rPr>
            </a:br>
            <a:r>
              <a:rPr lang="ko-KR" altLang="en-US" sz="1200" b="1" kern="0" dirty="0">
                <a:solidFill>
                  <a:prstClr val="black"/>
                </a:solidFill>
              </a:rPr>
              <a:t>신호 </a:t>
            </a:r>
            <a:r>
              <a:rPr lang="en-US" altLang="ko-KR" sz="1200" b="1" kern="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/>
              <a:t>1Hz)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5EEAC5-4658-3DF2-E612-8D5A513E6BC0}"/>
              </a:ext>
            </a:extLst>
          </p:cNvPr>
          <p:cNvSpPr txBox="1"/>
          <p:nvPr/>
        </p:nvSpPr>
        <p:spPr>
          <a:xfrm>
            <a:off x="714600" y="58351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solidFill>
                  <a:prstClr val="black"/>
                </a:solidFill>
              </a:rPr>
              <a:t>실시간</a:t>
            </a:r>
            <a:r>
              <a:rPr lang="en-US" altLang="ko-KR" sz="1200" b="1" kern="0" dirty="0">
                <a:solidFill>
                  <a:prstClr val="black"/>
                </a:solidFill>
              </a:rPr>
              <a:t> LHCP</a:t>
            </a:r>
            <a:br>
              <a:rPr lang="en-US" altLang="ko-KR" sz="1200" b="1" kern="0" dirty="0">
                <a:solidFill>
                  <a:prstClr val="black"/>
                </a:solidFill>
              </a:rPr>
            </a:br>
            <a:r>
              <a:rPr lang="ko-KR" altLang="en-US" sz="1200" b="1" kern="0" dirty="0">
                <a:solidFill>
                  <a:prstClr val="black"/>
                </a:solidFill>
              </a:rPr>
              <a:t>신호 </a:t>
            </a:r>
            <a:r>
              <a:rPr lang="en-US" altLang="ko-KR" sz="1200" b="1" kern="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/>
              <a:t>1Hz)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9AA931-5ECD-E10D-6C48-1E4CE6E6D4D1}"/>
              </a:ext>
            </a:extLst>
          </p:cNvPr>
          <p:cNvSpPr/>
          <p:nvPr/>
        </p:nvSpPr>
        <p:spPr bwMode="auto">
          <a:xfrm>
            <a:off x="3267652" y="5133087"/>
            <a:ext cx="1488408" cy="6186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/>
              <a:t>GNSS </a:t>
            </a:r>
            <a:r>
              <a:rPr kumimoji="1" lang="ko-KR" altLang="en-US" sz="1200" b="1" dirty="0"/>
              <a:t>항법 메시지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디코딩 모듈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3811F8-CC13-181E-0AB9-B3B11B68CCB7}"/>
              </a:ext>
            </a:extLst>
          </p:cNvPr>
          <p:cNvSpPr/>
          <p:nvPr/>
        </p:nvSpPr>
        <p:spPr bwMode="auto">
          <a:xfrm>
            <a:off x="3267652" y="5831352"/>
            <a:ext cx="1488408" cy="6186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/>
              <a:t>GNSS </a:t>
            </a:r>
            <a:r>
              <a:rPr kumimoji="1" lang="ko-KR" altLang="en-US" sz="1200" b="1" dirty="0"/>
              <a:t>측정치 파싱 모듈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D06C9-967F-4C9D-884C-652C19BFC862}"/>
              </a:ext>
            </a:extLst>
          </p:cNvPr>
          <p:cNvSpPr/>
          <p:nvPr/>
        </p:nvSpPr>
        <p:spPr bwMode="auto">
          <a:xfrm>
            <a:off x="8129229" y="5463345"/>
            <a:ext cx="616560" cy="696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/>
              <a:t>측위 모듈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E8EE6C-5FC7-BF7B-F5B1-78A66F37E379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 flipV="1">
            <a:off x="3080444" y="5442396"/>
            <a:ext cx="187208" cy="3690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A7B7FF2-9677-3463-73DE-BE01D67A9BD4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3080444" y="5811495"/>
            <a:ext cx="187208" cy="3291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545F8FE-071E-DE71-BFBD-279B33C19308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4756060" y="5442396"/>
            <a:ext cx="187208" cy="3690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52BAD8B-E3E9-C89B-31BF-0D78704EAD94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 flipV="1">
            <a:off x="4756060" y="5811495"/>
            <a:ext cx="187208" cy="3291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25A897D-F319-0517-518E-7159C641C4FB}"/>
              </a:ext>
            </a:extLst>
          </p:cNvPr>
          <p:cNvCxnSpPr>
            <a:cxnSpLocks/>
          </p:cNvCxnSpPr>
          <p:nvPr/>
        </p:nvCxnSpPr>
        <p:spPr>
          <a:xfrm>
            <a:off x="8745792" y="5809262"/>
            <a:ext cx="2579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8AD405-5186-95EC-4641-A5403BB25452}"/>
              </a:ext>
            </a:extLst>
          </p:cNvPr>
          <p:cNvSpPr txBox="1"/>
          <p:nvPr/>
        </p:nvSpPr>
        <p:spPr>
          <a:xfrm>
            <a:off x="9077067" y="5566817"/>
            <a:ext cx="1204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1200" b="1" kern="0" dirty="0">
                <a:solidFill>
                  <a:prstClr val="black"/>
                </a:solidFill>
              </a:rPr>
              <a:t>실시간 측위</a:t>
            </a:r>
            <a:br>
              <a:rPr lang="en-US" altLang="ko-KR" sz="1200" b="1" kern="0" dirty="0">
                <a:solidFill>
                  <a:prstClr val="black"/>
                </a:solidFill>
              </a:rPr>
            </a:br>
            <a:r>
              <a:rPr lang="ko-KR" altLang="en-US" sz="1200" b="1" kern="0" dirty="0">
                <a:solidFill>
                  <a:prstClr val="black"/>
                </a:solidFill>
              </a:rPr>
              <a:t>결과 출력 </a:t>
            </a:r>
            <a:r>
              <a:rPr lang="en-US" altLang="ko-KR" sz="1200" b="1" kern="0" dirty="0">
                <a:solidFill>
                  <a:prstClr val="black"/>
                </a:solidFill>
              </a:rPr>
              <a:t>(1Hz)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12BEB4-9F06-2722-C794-047FE0DA2035}"/>
              </a:ext>
            </a:extLst>
          </p:cNvPr>
          <p:cNvSpPr txBox="1"/>
          <p:nvPr/>
        </p:nvSpPr>
        <p:spPr>
          <a:xfrm>
            <a:off x="4575792" y="4107929"/>
            <a:ext cx="1143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임베디드 보드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F1AFE18-40EF-9598-C93D-0357F81EA919}"/>
              </a:ext>
            </a:extLst>
          </p:cNvPr>
          <p:cNvCxnSpPr>
            <a:cxnSpLocks/>
          </p:cNvCxnSpPr>
          <p:nvPr/>
        </p:nvCxnSpPr>
        <p:spPr>
          <a:xfrm flipH="1">
            <a:off x="2148042" y="4341097"/>
            <a:ext cx="2197432" cy="5911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F59941E-7890-E9C8-FAA0-2BFFEEDB67FF}"/>
              </a:ext>
            </a:extLst>
          </p:cNvPr>
          <p:cNvCxnSpPr>
            <a:cxnSpLocks/>
          </p:cNvCxnSpPr>
          <p:nvPr/>
        </p:nvCxnSpPr>
        <p:spPr>
          <a:xfrm>
            <a:off x="6756692" y="4341097"/>
            <a:ext cx="2101326" cy="5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Monitor icon png vector - Pixsector">
            <a:extLst>
              <a:ext uri="{FF2B5EF4-FFF2-40B4-BE49-F238E27FC236}">
                <a16:creationId xmlns:a16="http://schemas.microsoft.com/office/drawing/2014/main" id="{58F7DC26-76D0-C582-706C-CDA5942E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55" y="3196794"/>
            <a:ext cx="1004517" cy="100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546410D-3FAA-3871-BB9F-ABD9CF75791C}"/>
              </a:ext>
            </a:extLst>
          </p:cNvPr>
          <p:cNvSpPr txBox="1"/>
          <p:nvPr/>
        </p:nvSpPr>
        <p:spPr>
          <a:xfrm>
            <a:off x="8389382" y="4035082"/>
            <a:ext cx="1891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수신기 추정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위치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디스플레이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B867EC-2191-01A2-0BB3-BEDA83F9B487}"/>
              </a:ext>
            </a:extLst>
          </p:cNvPr>
          <p:cNvSpPr/>
          <p:nvPr/>
        </p:nvSpPr>
        <p:spPr bwMode="auto">
          <a:xfrm>
            <a:off x="6199718" y="5463345"/>
            <a:ext cx="1742301" cy="696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/>
              <a:t>NLOS </a:t>
            </a:r>
            <a:r>
              <a:rPr kumimoji="1" lang="ko-KR" altLang="en-US" sz="1200" b="1" dirty="0"/>
              <a:t>신호 제거 및 다중경로 오차 보정 모듈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159496F-D2B5-32AE-356C-DE77B5C35F4D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>
            <a:off x="6012510" y="5811495"/>
            <a:ext cx="1872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CFC173B-4D3D-275E-0112-6148FC1C7FD2}"/>
              </a:ext>
            </a:extLst>
          </p:cNvPr>
          <p:cNvCxnSpPr>
            <a:cxnSpLocks/>
            <a:stCxn id="44" idx="3"/>
            <a:endCxn id="32" idx="1"/>
          </p:cNvCxnSpPr>
          <p:nvPr/>
        </p:nvCxnSpPr>
        <p:spPr>
          <a:xfrm>
            <a:off x="7942019" y="5811495"/>
            <a:ext cx="1872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234132" y="979469"/>
            <a:ext cx="10225136" cy="544197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50715" y="736459"/>
            <a:ext cx="2295018" cy="4856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674563" y="6511053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다중 무인 이동체의 자율 협업을 위한 상대 벡터 도출 및 무결성 확보 기술</a:t>
            </a:r>
            <a:endParaRPr lang="ko-KR" altLang="en-US" sz="1800" b="1" spc="-150" dirty="0">
              <a:solidFill>
                <a:schemeClr val="bg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AF2F6E8-961A-2904-98F5-8F0F80F005F0}"/>
              </a:ext>
            </a:extLst>
          </p:cNvPr>
          <p:cNvGrpSpPr/>
          <p:nvPr/>
        </p:nvGrpSpPr>
        <p:grpSpPr>
          <a:xfrm>
            <a:off x="6165093" y="2899047"/>
            <a:ext cx="4294175" cy="3377589"/>
            <a:chOff x="3575055" y="2168292"/>
            <a:chExt cx="4219504" cy="3170921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1182D672-7368-0A33-A9A9-BA35842E4C3B}"/>
                </a:ext>
              </a:extLst>
            </p:cNvPr>
            <p:cNvSpPr/>
            <p:nvPr/>
          </p:nvSpPr>
          <p:spPr>
            <a:xfrm>
              <a:off x="5706974" y="3563327"/>
              <a:ext cx="1008514" cy="1016748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8537A90-7D81-61B0-70D2-898A7C0D4C04}"/>
                </a:ext>
              </a:extLst>
            </p:cNvPr>
            <p:cNvSpPr/>
            <p:nvPr/>
          </p:nvSpPr>
          <p:spPr>
            <a:xfrm>
              <a:off x="3575055" y="3577678"/>
              <a:ext cx="1047228" cy="1002398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C630123-5BB6-CA29-D806-DEC98CB0CE48}"/>
                </a:ext>
              </a:extLst>
            </p:cNvPr>
            <p:cNvSpPr/>
            <p:nvPr/>
          </p:nvSpPr>
          <p:spPr>
            <a:xfrm>
              <a:off x="4640300" y="4315966"/>
              <a:ext cx="1018021" cy="1023247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91" name="Picture 1">
              <a:extLst>
                <a:ext uri="{FF2B5EF4-FFF2-40B4-BE49-F238E27FC236}">
                  <a16:creationId xmlns:a16="http://schemas.microsoft.com/office/drawing/2014/main" id="{3B6FA7F3-EE26-E259-2289-0865DBE4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228" y="3975601"/>
              <a:ext cx="663818" cy="283732"/>
            </a:xfrm>
            <a:prstGeom prst="rect">
              <a:avLst/>
            </a:prstGeom>
          </p:spPr>
        </p:pic>
        <p:pic>
          <p:nvPicPr>
            <p:cNvPr id="92" name="Picture 1">
              <a:extLst>
                <a:ext uri="{FF2B5EF4-FFF2-40B4-BE49-F238E27FC236}">
                  <a16:creationId xmlns:a16="http://schemas.microsoft.com/office/drawing/2014/main" id="{623F33AD-7588-C23B-0174-89120C93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641" y="3984727"/>
              <a:ext cx="663818" cy="283732"/>
            </a:xfrm>
            <a:prstGeom prst="rect">
              <a:avLst/>
            </a:prstGeom>
          </p:spPr>
        </p:pic>
        <p:pic>
          <p:nvPicPr>
            <p:cNvPr id="93" name="Picture 1">
              <a:extLst>
                <a:ext uri="{FF2B5EF4-FFF2-40B4-BE49-F238E27FC236}">
                  <a16:creationId xmlns:a16="http://schemas.microsoft.com/office/drawing/2014/main" id="{40EC3501-4248-CFA8-1CC3-6BD2E26EC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4443" y="4730565"/>
              <a:ext cx="663818" cy="28373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94D86F6-F815-1D6F-17BD-C9165114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083956">
              <a:off x="3745564" y="2196273"/>
              <a:ext cx="615003" cy="59571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7227301-6692-78CF-9DFD-10DE2D9D28B9}"/>
                </a:ext>
              </a:extLst>
            </p:cNvPr>
            <p:cNvCxnSpPr/>
            <p:nvPr/>
          </p:nvCxnSpPr>
          <p:spPr>
            <a:xfrm>
              <a:off x="4310180" y="4063264"/>
              <a:ext cx="1583809" cy="6769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자유형 34">
              <a:extLst>
                <a:ext uri="{FF2B5EF4-FFF2-40B4-BE49-F238E27FC236}">
                  <a16:creationId xmlns:a16="http://schemas.microsoft.com/office/drawing/2014/main" id="{13A87B55-A05C-0D9D-BA58-BD5238B16F40}"/>
                </a:ext>
              </a:extLst>
            </p:cNvPr>
            <p:cNvSpPr/>
            <p:nvPr/>
          </p:nvSpPr>
          <p:spPr>
            <a:xfrm rot="18047469">
              <a:off x="3734499" y="3235040"/>
              <a:ext cx="1622530" cy="174419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자유형 35">
              <a:extLst>
                <a:ext uri="{FF2B5EF4-FFF2-40B4-BE49-F238E27FC236}">
                  <a16:creationId xmlns:a16="http://schemas.microsoft.com/office/drawing/2014/main" id="{DF26AA77-1F4C-54EF-F4BF-40167E283BF5}"/>
                </a:ext>
              </a:extLst>
            </p:cNvPr>
            <p:cNvSpPr/>
            <p:nvPr/>
          </p:nvSpPr>
          <p:spPr>
            <a:xfrm rot="16200000">
              <a:off x="3976312" y="3572330"/>
              <a:ext cx="2217560" cy="228560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8" name="자유형 36">
              <a:extLst>
                <a:ext uri="{FF2B5EF4-FFF2-40B4-BE49-F238E27FC236}">
                  <a16:creationId xmlns:a16="http://schemas.microsoft.com/office/drawing/2014/main" id="{91F52CB8-D424-7688-9295-05040DB16CAA}"/>
                </a:ext>
              </a:extLst>
            </p:cNvPr>
            <p:cNvSpPr/>
            <p:nvPr/>
          </p:nvSpPr>
          <p:spPr>
            <a:xfrm rot="14179674">
              <a:off x="4760954" y="3336174"/>
              <a:ext cx="1664145" cy="187715"/>
            </a:xfrm>
            <a:custGeom>
              <a:avLst/>
              <a:gdLst>
                <a:gd name="connsiteX0" fmla="*/ 0 w 2927481"/>
                <a:gd name="connsiteY0" fmla="*/ 323856 h 333408"/>
                <a:gd name="connsiteX1" fmla="*/ 209550 w 2927481"/>
                <a:gd name="connsiteY1" fmla="*/ 6 h 333408"/>
                <a:gd name="connsiteX2" fmla="*/ 428625 w 2927481"/>
                <a:gd name="connsiteY2" fmla="*/ 314331 h 333408"/>
                <a:gd name="connsiteX3" fmla="*/ 638175 w 2927481"/>
                <a:gd name="connsiteY3" fmla="*/ 19056 h 333408"/>
                <a:gd name="connsiteX4" fmla="*/ 857250 w 2927481"/>
                <a:gd name="connsiteY4" fmla="*/ 323856 h 333408"/>
                <a:gd name="connsiteX5" fmla="*/ 1066800 w 2927481"/>
                <a:gd name="connsiteY5" fmla="*/ 28581 h 333408"/>
                <a:gd name="connsiteX6" fmla="*/ 1295400 w 2927481"/>
                <a:gd name="connsiteY6" fmla="*/ 323856 h 333408"/>
                <a:gd name="connsiteX7" fmla="*/ 1514475 w 2927481"/>
                <a:gd name="connsiteY7" fmla="*/ 28581 h 333408"/>
                <a:gd name="connsiteX8" fmla="*/ 1733550 w 2927481"/>
                <a:gd name="connsiteY8" fmla="*/ 314331 h 333408"/>
                <a:gd name="connsiteX9" fmla="*/ 1933575 w 2927481"/>
                <a:gd name="connsiteY9" fmla="*/ 19056 h 333408"/>
                <a:gd name="connsiteX10" fmla="*/ 2152650 w 2927481"/>
                <a:gd name="connsiteY10" fmla="*/ 314331 h 333408"/>
                <a:gd name="connsiteX11" fmla="*/ 2371725 w 2927481"/>
                <a:gd name="connsiteY11" fmla="*/ 19056 h 333408"/>
                <a:gd name="connsiteX12" fmla="*/ 2581275 w 2927481"/>
                <a:gd name="connsiteY12" fmla="*/ 333381 h 333408"/>
                <a:gd name="connsiteX13" fmla="*/ 2781300 w 2927481"/>
                <a:gd name="connsiteY13" fmla="*/ 38106 h 333408"/>
                <a:gd name="connsiteX14" fmla="*/ 2914650 w 2927481"/>
                <a:gd name="connsiteY14" fmla="*/ 200031 h 333408"/>
                <a:gd name="connsiteX15" fmla="*/ 2914650 w 2927481"/>
                <a:gd name="connsiteY15" fmla="*/ 209556 h 333408"/>
                <a:gd name="connsiteX0" fmla="*/ 0 w 2914650"/>
                <a:gd name="connsiteY0" fmla="*/ 323856 h 333408"/>
                <a:gd name="connsiteX1" fmla="*/ 209550 w 2914650"/>
                <a:gd name="connsiteY1" fmla="*/ 6 h 333408"/>
                <a:gd name="connsiteX2" fmla="*/ 428625 w 2914650"/>
                <a:gd name="connsiteY2" fmla="*/ 314331 h 333408"/>
                <a:gd name="connsiteX3" fmla="*/ 638175 w 2914650"/>
                <a:gd name="connsiteY3" fmla="*/ 19056 h 333408"/>
                <a:gd name="connsiteX4" fmla="*/ 857250 w 2914650"/>
                <a:gd name="connsiteY4" fmla="*/ 323856 h 333408"/>
                <a:gd name="connsiteX5" fmla="*/ 1066800 w 2914650"/>
                <a:gd name="connsiteY5" fmla="*/ 28581 h 333408"/>
                <a:gd name="connsiteX6" fmla="*/ 1295400 w 2914650"/>
                <a:gd name="connsiteY6" fmla="*/ 323856 h 333408"/>
                <a:gd name="connsiteX7" fmla="*/ 1514475 w 2914650"/>
                <a:gd name="connsiteY7" fmla="*/ 28581 h 333408"/>
                <a:gd name="connsiteX8" fmla="*/ 1733550 w 2914650"/>
                <a:gd name="connsiteY8" fmla="*/ 314331 h 333408"/>
                <a:gd name="connsiteX9" fmla="*/ 1933575 w 2914650"/>
                <a:gd name="connsiteY9" fmla="*/ 19056 h 333408"/>
                <a:gd name="connsiteX10" fmla="*/ 2152650 w 2914650"/>
                <a:gd name="connsiteY10" fmla="*/ 314331 h 333408"/>
                <a:gd name="connsiteX11" fmla="*/ 2371725 w 2914650"/>
                <a:gd name="connsiteY11" fmla="*/ 19056 h 333408"/>
                <a:gd name="connsiteX12" fmla="*/ 2581275 w 2914650"/>
                <a:gd name="connsiteY12" fmla="*/ 333381 h 333408"/>
                <a:gd name="connsiteX13" fmla="*/ 2781300 w 2914650"/>
                <a:gd name="connsiteY13" fmla="*/ 38106 h 333408"/>
                <a:gd name="connsiteX14" fmla="*/ 2914650 w 2914650"/>
                <a:gd name="connsiteY14" fmla="*/ 200031 h 333408"/>
                <a:gd name="connsiteX0" fmla="*/ 0 w 2781300"/>
                <a:gd name="connsiteY0" fmla="*/ 323856 h 333408"/>
                <a:gd name="connsiteX1" fmla="*/ 209550 w 2781300"/>
                <a:gd name="connsiteY1" fmla="*/ 6 h 333408"/>
                <a:gd name="connsiteX2" fmla="*/ 428625 w 2781300"/>
                <a:gd name="connsiteY2" fmla="*/ 314331 h 333408"/>
                <a:gd name="connsiteX3" fmla="*/ 638175 w 2781300"/>
                <a:gd name="connsiteY3" fmla="*/ 19056 h 333408"/>
                <a:gd name="connsiteX4" fmla="*/ 857250 w 2781300"/>
                <a:gd name="connsiteY4" fmla="*/ 323856 h 333408"/>
                <a:gd name="connsiteX5" fmla="*/ 1066800 w 2781300"/>
                <a:gd name="connsiteY5" fmla="*/ 28581 h 333408"/>
                <a:gd name="connsiteX6" fmla="*/ 1295400 w 2781300"/>
                <a:gd name="connsiteY6" fmla="*/ 323856 h 333408"/>
                <a:gd name="connsiteX7" fmla="*/ 1514475 w 2781300"/>
                <a:gd name="connsiteY7" fmla="*/ 28581 h 333408"/>
                <a:gd name="connsiteX8" fmla="*/ 1733550 w 2781300"/>
                <a:gd name="connsiteY8" fmla="*/ 314331 h 333408"/>
                <a:gd name="connsiteX9" fmla="*/ 1933575 w 2781300"/>
                <a:gd name="connsiteY9" fmla="*/ 19056 h 333408"/>
                <a:gd name="connsiteX10" fmla="*/ 2152650 w 2781300"/>
                <a:gd name="connsiteY10" fmla="*/ 314331 h 333408"/>
                <a:gd name="connsiteX11" fmla="*/ 2371725 w 2781300"/>
                <a:gd name="connsiteY11" fmla="*/ 19056 h 333408"/>
                <a:gd name="connsiteX12" fmla="*/ 2581275 w 2781300"/>
                <a:gd name="connsiteY12" fmla="*/ 333381 h 333408"/>
                <a:gd name="connsiteX13" fmla="*/ 2781300 w 2781300"/>
                <a:gd name="connsiteY13" fmla="*/ 38106 h 333408"/>
                <a:gd name="connsiteX0" fmla="*/ 0 w 2581275"/>
                <a:gd name="connsiteY0" fmla="*/ 323856 h 333381"/>
                <a:gd name="connsiteX1" fmla="*/ 209550 w 2581275"/>
                <a:gd name="connsiteY1" fmla="*/ 6 h 333381"/>
                <a:gd name="connsiteX2" fmla="*/ 428625 w 2581275"/>
                <a:gd name="connsiteY2" fmla="*/ 314331 h 333381"/>
                <a:gd name="connsiteX3" fmla="*/ 638175 w 2581275"/>
                <a:gd name="connsiteY3" fmla="*/ 19056 h 333381"/>
                <a:gd name="connsiteX4" fmla="*/ 857250 w 2581275"/>
                <a:gd name="connsiteY4" fmla="*/ 323856 h 333381"/>
                <a:gd name="connsiteX5" fmla="*/ 1066800 w 2581275"/>
                <a:gd name="connsiteY5" fmla="*/ 28581 h 333381"/>
                <a:gd name="connsiteX6" fmla="*/ 1295400 w 2581275"/>
                <a:gd name="connsiteY6" fmla="*/ 323856 h 333381"/>
                <a:gd name="connsiteX7" fmla="*/ 1514475 w 2581275"/>
                <a:gd name="connsiteY7" fmla="*/ 28581 h 333381"/>
                <a:gd name="connsiteX8" fmla="*/ 1733550 w 2581275"/>
                <a:gd name="connsiteY8" fmla="*/ 314331 h 333381"/>
                <a:gd name="connsiteX9" fmla="*/ 1933575 w 2581275"/>
                <a:gd name="connsiteY9" fmla="*/ 19056 h 333381"/>
                <a:gd name="connsiteX10" fmla="*/ 2152650 w 2581275"/>
                <a:gd name="connsiteY10" fmla="*/ 314331 h 333381"/>
                <a:gd name="connsiteX11" fmla="*/ 2371725 w 2581275"/>
                <a:gd name="connsiteY11" fmla="*/ 19056 h 333381"/>
                <a:gd name="connsiteX12" fmla="*/ 2581275 w 2581275"/>
                <a:gd name="connsiteY12" fmla="*/ 333381 h 333381"/>
                <a:gd name="connsiteX0" fmla="*/ 0 w 2371725"/>
                <a:gd name="connsiteY0" fmla="*/ 323856 h 323862"/>
                <a:gd name="connsiteX1" fmla="*/ 209550 w 2371725"/>
                <a:gd name="connsiteY1" fmla="*/ 6 h 323862"/>
                <a:gd name="connsiteX2" fmla="*/ 428625 w 2371725"/>
                <a:gd name="connsiteY2" fmla="*/ 314331 h 323862"/>
                <a:gd name="connsiteX3" fmla="*/ 638175 w 2371725"/>
                <a:gd name="connsiteY3" fmla="*/ 19056 h 323862"/>
                <a:gd name="connsiteX4" fmla="*/ 857250 w 2371725"/>
                <a:gd name="connsiteY4" fmla="*/ 323856 h 323862"/>
                <a:gd name="connsiteX5" fmla="*/ 1066800 w 2371725"/>
                <a:gd name="connsiteY5" fmla="*/ 28581 h 323862"/>
                <a:gd name="connsiteX6" fmla="*/ 1295400 w 2371725"/>
                <a:gd name="connsiteY6" fmla="*/ 323856 h 323862"/>
                <a:gd name="connsiteX7" fmla="*/ 1514475 w 2371725"/>
                <a:gd name="connsiteY7" fmla="*/ 28581 h 323862"/>
                <a:gd name="connsiteX8" fmla="*/ 1733550 w 2371725"/>
                <a:gd name="connsiteY8" fmla="*/ 314331 h 323862"/>
                <a:gd name="connsiteX9" fmla="*/ 1933575 w 2371725"/>
                <a:gd name="connsiteY9" fmla="*/ 19056 h 323862"/>
                <a:gd name="connsiteX10" fmla="*/ 2152650 w 2371725"/>
                <a:gd name="connsiteY10" fmla="*/ 314331 h 323862"/>
                <a:gd name="connsiteX11" fmla="*/ 2371725 w 2371725"/>
                <a:gd name="connsiteY11" fmla="*/ 19056 h 323862"/>
                <a:gd name="connsiteX0" fmla="*/ 0 w 2152650"/>
                <a:gd name="connsiteY0" fmla="*/ 323856 h 323862"/>
                <a:gd name="connsiteX1" fmla="*/ 209550 w 2152650"/>
                <a:gd name="connsiteY1" fmla="*/ 6 h 323862"/>
                <a:gd name="connsiteX2" fmla="*/ 428625 w 2152650"/>
                <a:gd name="connsiteY2" fmla="*/ 314331 h 323862"/>
                <a:gd name="connsiteX3" fmla="*/ 638175 w 2152650"/>
                <a:gd name="connsiteY3" fmla="*/ 19056 h 323862"/>
                <a:gd name="connsiteX4" fmla="*/ 857250 w 2152650"/>
                <a:gd name="connsiteY4" fmla="*/ 323856 h 323862"/>
                <a:gd name="connsiteX5" fmla="*/ 1066800 w 2152650"/>
                <a:gd name="connsiteY5" fmla="*/ 28581 h 323862"/>
                <a:gd name="connsiteX6" fmla="*/ 1295400 w 2152650"/>
                <a:gd name="connsiteY6" fmla="*/ 323856 h 323862"/>
                <a:gd name="connsiteX7" fmla="*/ 1514475 w 2152650"/>
                <a:gd name="connsiteY7" fmla="*/ 28581 h 323862"/>
                <a:gd name="connsiteX8" fmla="*/ 1733550 w 2152650"/>
                <a:gd name="connsiteY8" fmla="*/ 314331 h 323862"/>
                <a:gd name="connsiteX9" fmla="*/ 1933575 w 2152650"/>
                <a:gd name="connsiteY9" fmla="*/ 19056 h 323862"/>
                <a:gd name="connsiteX10" fmla="*/ 2152650 w 2152650"/>
                <a:gd name="connsiteY10" fmla="*/ 314331 h 3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2650" h="323862">
                  <a:moveTo>
                    <a:pt x="0" y="323856"/>
                  </a:moveTo>
                  <a:cubicBezTo>
                    <a:pt x="69056" y="162724"/>
                    <a:pt x="138113" y="1593"/>
                    <a:pt x="209550" y="6"/>
                  </a:cubicBezTo>
                  <a:cubicBezTo>
                    <a:pt x="280988" y="-1582"/>
                    <a:pt x="357188" y="311156"/>
                    <a:pt x="428625" y="314331"/>
                  </a:cubicBezTo>
                  <a:cubicBezTo>
                    <a:pt x="500062" y="317506"/>
                    <a:pt x="566738" y="17468"/>
                    <a:pt x="638175" y="19056"/>
                  </a:cubicBezTo>
                  <a:cubicBezTo>
                    <a:pt x="709613" y="20643"/>
                    <a:pt x="785813" y="322268"/>
                    <a:pt x="857250" y="323856"/>
                  </a:cubicBezTo>
                  <a:cubicBezTo>
                    <a:pt x="928688" y="325444"/>
                    <a:pt x="993775" y="28581"/>
                    <a:pt x="1066800" y="28581"/>
                  </a:cubicBezTo>
                  <a:cubicBezTo>
                    <a:pt x="1139825" y="28581"/>
                    <a:pt x="1220788" y="323856"/>
                    <a:pt x="1295400" y="323856"/>
                  </a:cubicBezTo>
                  <a:cubicBezTo>
                    <a:pt x="1370012" y="323856"/>
                    <a:pt x="1441450" y="30168"/>
                    <a:pt x="1514475" y="28581"/>
                  </a:cubicBezTo>
                  <a:cubicBezTo>
                    <a:pt x="1587500" y="26994"/>
                    <a:pt x="1663700" y="315918"/>
                    <a:pt x="1733550" y="314331"/>
                  </a:cubicBezTo>
                  <a:cubicBezTo>
                    <a:pt x="1803400" y="312743"/>
                    <a:pt x="1863725" y="19056"/>
                    <a:pt x="1933575" y="19056"/>
                  </a:cubicBezTo>
                  <a:cubicBezTo>
                    <a:pt x="2003425" y="19056"/>
                    <a:pt x="2079625" y="314331"/>
                    <a:pt x="2152650" y="31433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25EC5C0-B082-C31B-55DE-BA87C361F40C}"/>
                </a:ext>
              </a:extLst>
            </p:cNvPr>
            <p:cNvCxnSpPr/>
            <p:nvPr/>
          </p:nvCxnSpPr>
          <p:spPr>
            <a:xfrm>
              <a:off x="4287613" y="4093844"/>
              <a:ext cx="851864" cy="619988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4BA38C5-D1DD-4B4B-74E1-99E3538D8D32}"/>
                </a:ext>
              </a:extLst>
            </p:cNvPr>
            <p:cNvCxnSpPr>
              <a:endCxn id="92" idx="1"/>
            </p:cNvCxnSpPr>
            <p:nvPr/>
          </p:nvCxnSpPr>
          <p:spPr>
            <a:xfrm flipV="1">
              <a:off x="5170253" y="4126593"/>
              <a:ext cx="698388" cy="58724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51DAE3-AD32-E3DC-C963-988CB7AB978B}"/>
                </a:ext>
              </a:extLst>
            </p:cNvPr>
            <p:cNvSpPr txBox="1"/>
            <p:nvPr/>
          </p:nvSpPr>
          <p:spPr>
            <a:xfrm>
              <a:off x="5766501" y="2948747"/>
              <a:ext cx="2028058" cy="54461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상대 벡터 무결성 보장 기술</a:t>
              </a:r>
              <a:endParaRPr lang="en-US" altLang="ko-K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측정치 고장 검출 기술</a:t>
              </a:r>
              <a:endParaRPr lang="en-US" altLang="ko-K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무결성 위협 정량화 기술</a:t>
              </a: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8059927D-5F42-B0C3-8BB2-E0AD0F8196C0}"/>
                </a:ext>
              </a:extLst>
            </p:cNvPr>
            <p:cNvSpPr/>
            <p:nvPr/>
          </p:nvSpPr>
          <p:spPr>
            <a:xfrm>
              <a:off x="4819631" y="4507503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3A17F80-9582-1BF7-91A0-714FDC1CA4C2}"/>
                    </a:ext>
                  </a:extLst>
                </p:cNvPr>
                <p:cNvSpPr txBox="1"/>
                <p:nvPr/>
              </p:nvSpPr>
              <p:spPr>
                <a:xfrm>
                  <a:off x="3782228" y="4380844"/>
                  <a:ext cx="772082" cy="230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ko-KR" altLang="en-US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0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Error</a:t>
                  </a:r>
                  <a:endParaRPr lang="ko-KR" altLang="en-US" sz="10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F46A82-A200-4035-8B0A-2EADCF771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228" y="4380844"/>
                  <a:ext cx="772082" cy="230415"/>
                </a:xfrm>
                <a:prstGeom prst="rect">
                  <a:avLst/>
                </a:prstGeom>
                <a:blipFill>
                  <a:blip r:embed="rId5"/>
                  <a:stretch>
                    <a:fillRect t="-2857" b="-2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E6ABEAC-9EEA-E48D-34D3-0DF61FD0A69C}"/>
                </a:ext>
              </a:extLst>
            </p:cNvPr>
            <p:cNvSpPr/>
            <p:nvPr/>
          </p:nvSpPr>
          <p:spPr>
            <a:xfrm>
              <a:off x="3783980" y="3746119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58004135-6BED-92BB-ECF9-BD12E0DB4B8F}"/>
                </a:ext>
              </a:extLst>
            </p:cNvPr>
            <p:cNvSpPr/>
            <p:nvPr/>
          </p:nvSpPr>
          <p:spPr>
            <a:xfrm>
              <a:off x="5865711" y="3751048"/>
              <a:ext cx="651910" cy="63796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75504153-408F-E93A-8754-F7FA6D64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045738">
              <a:off x="5893049" y="2168292"/>
              <a:ext cx="615003" cy="595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9ACAB7D-3A07-8F43-3828-AB6D8705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207422">
              <a:off x="4891870" y="2329181"/>
              <a:ext cx="615003" cy="59571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" name="곱셈 기호 47">
              <a:extLst>
                <a:ext uri="{FF2B5EF4-FFF2-40B4-BE49-F238E27FC236}">
                  <a16:creationId xmlns:a16="http://schemas.microsoft.com/office/drawing/2014/main" id="{C48E27AC-AC48-EC38-02E0-428C2722CC35}"/>
                </a:ext>
              </a:extLst>
            </p:cNvPr>
            <p:cNvSpPr/>
            <p:nvPr/>
          </p:nvSpPr>
          <p:spPr>
            <a:xfrm>
              <a:off x="5234368" y="2961545"/>
              <a:ext cx="586622" cy="586622"/>
            </a:xfrm>
            <a:prstGeom prst="mathMultiply">
              <a:avLst>
                <a:gd name="adj1" fmla="val 1522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6F2A8F8-D74B-18BD-C501-CDC301A2BFBD}"/>
                </a:ext>
              </a:extLst>
            </p:cNvPr>
            <p:cNvSpPr txBox="1"/>
            <p:nvPr/>
          </p:nvSpPr>
          <p:spPr>
            <a:xfrm>
              <a:off x="5527679" y="4629540"/>
              <a:ext cx="1837500" cy="54461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ko-KR" altLang="en-US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상대 벡터 도출 기술</a:t>
              </a:r>
              <a:endParaRPr lang="en-US" altLang="ko-KR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이중차분 선형 관측식 구성</a:t>
              </a:r>
              <a:endParaRPr lang="en-US" altLang="ko-KR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b="1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미지정수 및 상대벡터 도출</a:t>
              </a:r>
              <a:endParaRPr lang="ko-KR" altLang="en-US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2D491A8-D038-ECCA-E547-A3F90E729C25}"/>
                </a:ext>
              </a:extLst>
            </p:cNvPr>
            <p:cNvSpPr txBox="1"/>
            <p:nvPr/>
          </p:nvSpPr>
          <p:spPr>
            <a:xfrm>
              <a:off x="4577439" y="3805241"/>
              <a:ext cx="1076723" cy="2373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vector</a:t>
              </a:r>
              <a:endParaRPr lang="ko-KR" altLang="en-US" sz="11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901388A-10BE-CCD0-32BF-AA3D55FC48FC}"/>
              </a:ext>
            </a:extLst>
          </p:cNvPr>
          <p:cNvSpPr txBox="1"/>
          <p:nvPr/>
        </p:nvSpPr>
        <p:spPr>
          <a:xfrm>
            <a:off x="6453660" y="5914955"/>
            <a:ext cx="1178500" cy="23711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41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 Level</a:t>
            </a:r>
            <a:endParaRPr lang="ko-KR" altLang="en-US" sz="941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655A72D0-1AFA-4865-B0E0-F2F30980F9E8}"/>
              </a:ext>
            </a:extLst>
          </p:cNvPr>
          <p:cNvSpPr txBox="1">
            <a:spLocks/>
          </p:cNvSpPr>
          <p:nvPr/>
        </p:nvSpPr>
        <p:spPr>
          <a:xfrm>
            <a:off x="373215" y="1409192"/>
            <a:ext cx="9650742" cy="176943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연구 필요성</a:t>
            </a:r>
            <a:endParaRPr lang="en-US" altLang="ko-KR" sz="18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다양한 지역에서의 다중 무인 이동체의 자율 협업을 위해 상대 벡터 도출 및 무결성 확보 기술이 필요함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7187" lvl="1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    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전 세계적으로 상대 벡터 도출 연구는 초기 단계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기술은 무결성 정보는 제공하지 않음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기술 사용시 동적 무인 이동체간 상대 벡터 정확도 감소 및 긴 초기수렴시간 문제 발생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3C9127B0-469F-452D-8949-1299A9FA5BC9}"/>
              </a:ext>
            </a:extLst>
          </p:cNvPr>
          <p:cNvSpPr txBox="1">
            <a:spLocks/>
          </p:cNvSpPr>
          <p:nvPr/>
        </p:nvSpPr>
        <p:spPr>
          <a:xfrm>
            <a:off x="373215" y="3348583"/>
            <a:ext cx="5782102" cy="2181641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제안 기술 의 특징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정밀 상대벡터 도출 기술 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n-ea"/>
              </a:rPr>
              <a:t>다수의 동적 이동체 간 정밀 상대벡터 도출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n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상대벡터 무결성 보장 기술 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kern="0" spc="-130" dirty="0">
                <a:solidFill>
                  <a:srgbClr val="1DB864"/>
                </a:solidFill>
                <a:latin typeface="+mn-ea"/>
              </a:rPr>
              <a:t>상대기체 기반 모니터링을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n-ea"/>
              </a:rPr>
              <a:t>활용한 정밀 상대벡터 무결성 보장 알고리즘 개발 및 성능 향상 연구 수행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7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2193" y="925605"/>
            <a:ext cx="10225136" cy="598417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376264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8F9920-E7A5-4D8E-526B-147C74859A7A}"/>
              </a:ext>
            </a:extLst>
          </p:cNvPr>
          <p:cNvSpPr/>
          <p:nvPr/>
        </p:nvSpPr>
        <p:spPr>
          <a:xfrm>
            <a:off x="517104" y="1433339"/>
            <a:ext cx="4613085" cy="5449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091F72-5838-B132-4004-0123C024825E}"/>
              </a:ext>
            </a:extLst>
          </p:cNvPr>
          <p:cNvSpPr txBox="1"/>
          <p:nvPr/>
        </p:nvSpPr>
        <p:spPr>
          <a:xfrm>
            <a:off x="5562528" y="4322005"/>
            <a:ext cx="2077334" cy="276999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준실시간</a:t>
            </a:r>
            <a:r>
              <a:rPr lang="en-US" altLang="ko-KR" sz="1200" b="1"/>
              <a:t> </a:t>
            </a:r>
            <a:r>
              <a:rPr lang="ko-KR" altLang="en-US" sz="1200" b="1"/>
              <a:t>테스트베드</a:t>
            </a:r>
            <a:endParaRPr lang="ko-KR" altLang="en-US" sz="1200" b="1" dirty="0"/>
          </a:p>
        </p:txBody>
      </p:sp>
      <p:pic>
        <p:nvPicPr>
          <p:cNvPr id="71" name="그래픽 70" descr="컴퓨터">
            <a:extLst>
              <a:ext uri="{FF2B5EF4-FFF2-40B4-BE49-F238E27FC236}">
                <a16:creationId xmlns:a16="http://schemas.microsoft.com/office/drawing/2014/main" id="{455E18C9-B425-5104-46CD-FFA6A7DC60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3102" y="4556470"/>
            <a:ext cx="849896" cy="849896"/>
          </a:xfrm>
          <a:prstGeom prst="rect">
            <a:avLst/>
          </a:prstGeom>
        </p:spPr>
      </p:pic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8E2C8C03-A47C-7CB4-CAF3-8676F76AE432}"/>
              </a:ext>
            </a:extLst>
          </p:cNvPr>
          <p:cNvSpPr/>
          <p:nvPr/>
        </p:nvSpPr>
        <p:spPr>
          <a:xfrm>
            <a:off x="5134066" y="3520572"/>
            <a:ext cx="193651" cy="1060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내용 개체 틀 9">
            <a:extLst>
              <a:ext uri="{FF2B5EF4-FFF2-40B4-BE49-F238E27FC236}">
                <a16:creationId xmlns:a16="http://schemas.microsoft.com/office/drawing/2014/main" id="{3597D60F-ED1A-5518-9D90-E4BEDACA81D8}"/>
              </a:ext>
            </a:extLst>
          </p:cNvPr>
          <p:cNvSpPr txBox="1">
            <a:spLocks/>
          </p:cNvSpPr>
          <p:nvPr/>
        </p:nvSpPr>
        <p:spPr>
          <a:xfrm>
            <a:off x="720332" y="1790646"/>
            <a:ext cx="4193634" cy="1727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다중 </a:t>
            </a:r>
            <a:r>
              <a:rPr lang="ko-KR" altLang="en-US" sz="1400" b="1" dirty="0" err="1">
                <a:latin typeface="+mn-ea"/>
              </a:rPr>
              <a:t>무인이동체</a:t>
            </a:r>
            <a:r>
              <a:rPr lang="ko-KR" altLang="en-US" sz="1400" b="1" dirty="0">
                <a:latin typeface="+mn-ea"/>
              </a:rPr>
              <a:t> 상대벡터 도출 알고리즘 구성 및 시험 평가를 통한 검증</a:t>
            </a:r>
            <a:endParaRPr lang="en-US" altLang="ko-KR" sz="1400" b="1" dirty="0">
              <a:latin typeface="+mn-ea"/>
            </a:endParaRPr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/>
              <a:t>편대 비행실험을 통해 상대벡터 도출 알고리즘 검증 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1200" dirty="0"/>
              <a:t>1-to-N RTK</a:t>
            </a:r>
            <a:r>
              <a:rPr lang="ko-KR" altLang="en-US" sz="1200" dirty="0"/>
              <a:t> 상대벡터 도출 </a:t>
            </a:r>
            <a:r>
              <a:rPr lang="en-US" altLang="ko-KR" sz="1200" dirty="0"/>
              <a:t>Antenna Array RTK (AARTK)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1200" dirty="0"/>
              <a:t>정량적 성능 평가 항목에 대한 성능 평가</a:t>
            </a:r>
            <a:endParaRPr lang="en-US" altLang="ko-KR" sz="1200" dirty="0"/>
          </a:p>
          <a:p>
            <a:pPr latinLnBrk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endParaRPr lang="en-US" altLang="ko-KR" sz="1400" b="1" dirty="0">
              <a:latin typeface="맑은 고딕"/>
              <a:ea typeface="맑은 고딕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D02E3A-ABBF-4919-E11B-57482A80CD5D}"/>
              </a:ext>
            </a:extLst>
          </p:cNvPr>
          <p:cNvSpPr txBox="1"/>
          <p:nvPr/>
        </p:nvSpPr>
        <p:spPr>
          <a:xfrm>
            <a:off x="5543494" y="1735717"/>
            <a:ext cx="464341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준실시간 테스트베드 구축 및 실험 평가</a:t>
            </a:r>
            <a:endParaRPr kumimoji="1" lang="en-US" altLang="ko-KR" sz="1400" b="1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실증용 실시간 상대항법 </a:t>
            </a:r>
            <a:r>
              <a:rPr kumimoji="1" lang="en-US" altLang="ko-KR" sz="1200" dirty="0"/>
              <a:t>SW/HW </a:t>
            </a:r>
            <a:r>
              <a:rPr kumimoji="1" lang="ko-KR" altLang="en-US" sz="1200" dirty="0"/>
              <a:t>검증</a:t>
            </a:r>
            <a:endParaRPr kumimoji="1" lang="en-US" altLang="ko-KR" sz="1200" dirty="0"/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실시간 상대벡터 도출 알고리즘 강건성 보강</a:t>
            </a:r>
            <a:endParaRPr kumimoji="1" lang="en-US" altLang="ko-KR" sz="1400" b="1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듀얼 칼만 필터를 이용한 미지정수 성능 향상</a:t>
            </a:r>
            <a:endParaRPr kumimoji="1" lang="en-US" altLang="ko-KR" sz="1200" dirty="0"/>
          </a:p>
          <a:p>
            <a:pPr marL="806910" lvl="1" indent="-2857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/>
              <a:t>비행데이터를 이용한 사이클슬립 검출 </a:t>
            </a:r>
            <a:endParaRPr kumimoji="1" lang="en-US" altLang="ko-KR" sz="1200" dirty="0"/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 err="1"/>
              <a:t>실증기</a:t>
            </a:r>
            <a:r>
              <a:rPr kumimoji="1" lang="ko-KR" altLang="en-US" sz="1400" b="1" dirty="0"/>
              <a:t> 탑재 실시간 상대항법 </a:t>
            </a:r>
            <a:r>
              <a:rPr kumimoji="1" lang="en-US" altLang="ko-KR" sz="1400" b="1" dirty="0"/>
              <a:t>SW/HW </a:t>
            </a:r>
            <a:r>
              <a:rPr kumimoji="1" lang="ko-KR" altLang="en-US" sz="1400" b="1" dirty="0"/>
              <a:t>개발 및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검증</a:t>
            </a:r>
            <a:endParaRPr kumimoji="1" lang="en-US" altLang="ko-KR" sz="1400" b="1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/>
          </a:p>
        </p:txBody>
      </p:sp>
      <p:sp>
        <p:nvSpPr>
          <p:cNvPr id="190" name="직사각형 14">
            <a:extLst>
              <a:ext uri="{FF2B5EF4-FFF2-40B4-BE49-F238E27FC236}">
                <a16:creationId xmlns:a16="http://schemas.microsoft.com/office/drawing/2014/main" id="{1FA010A1-5DE7-C25D-943C-483AD9B75856}"/>
              </a:ext>
            </a:extLst>
          </p:cNvPr>
          <p:cNvSpPr/>
          <p:nvPr/>
        </p:nvSpPr>
        <p:spPr>
          <a:xfrm>
            <a:off x="1485822" y="1344079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01C1C95-5839-F338-16BD-C982AE2453E3}"/>
              </a:ext>
            </a:extLst>
          </p:cNvPr>
          <p:cNvSpPr txBox="1"/>
          <p:nvPr/>
        </p:nvSpPr>
        <p:spPr>
          <a:xfrm>
            <a:off x="5504940" y="3969029"/>
            <a:ext cx="30271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1050" b="1">
                <a:solidFill>
                  <a:srgbClr val="0070C0"/>
                </a:solidFill>
              </a:rPr>
              <a:t>*</a:t>
            </a:r>
            <a:r>
              <a:rPr lang="ko-KR" altLang="en-US" sz="1050" b="1">
                <a:solidFill>
                  <a:srgbClr val="0070C0"/>
                </a:solidFill>
              </a:rPr>
              <a:t>거리 제한 없는 데이터 통신 위한 </a:t>
            </a:r>
            <a:r>
              <a:rPr lang="en-US" altLang="ko-KR" sz="1050" b="1">
                <a:solidFill>
                  <a:srgbClr val="0070C0"/>
                </a:solidFill>
              </a:rPr>
              <a:t>VPN </a:t>
            </a:r>
            <a:r>
              <a:rPr lang="ko-KR" altLang="en-US" sz="1050" b="1">
                <a:solidFill>
                  <a:srgbClr val="0070C0"/>
                </a:solidFill>
              </a:rPr>
              <a:t>구성 </a:t>
            </a:r>
            <a:r>
              <a:rPr lang="en-US" altLang="ko-KR" sz="1050" b="1">
                <a:solidFill>
                  <a:srgbClr val="0070C0"/>
                </a:solidFill>
              </a:rPr>
              <a:t> </a:t>
            </a:r>
            <a:endParaRPr lang="ko-KR" altLang="en-US" sz="1050" b="1">
              <a:solidFill>
                <a:srgbClr val="0070C0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502A2-9F2B-3299-5D8B-6F47FE866517}"/>
              </a:ext>
            </a:extLst>
          </p:cNvPr>
          <p:cNvSpPr txBox="1"/>
          <p:nvPr/>
        </p:nvSpPr>
        <p:spPr>
          <a:xfrm>
            <a:off x="7888998" y="4323187"/>
            <a:ext cx="2383014" cy="277000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실시간 상대항법 실증용 수신기</a:t>
            </a:r>
          </a:p>
        </p:txBody>
      </p:sp>
      <p:sp>
        <p:nvSpPr>
          <p:cNvPr id="251" name="Google Shape;148;p7">
            <a:extLst>
              <a:ext uri="{FF2B5EF4-FFF2-40B4-BE49-F238E27FC236}">
                <a16:creationId xmlns:a16="http://schemas.microsoft.com/office/drawing/2014/main" id="{4465187B-FD93-3F16-9F3E-9EF186A6EFEB}"/>
              </a:ext>
            </a:extLst>
          </p:cNvPr>
          <p:cNvSpPr/>
          <p:nvPr/>
        </p:nvSpPr>
        <p:spPr>
          <a:xfrm>
            <a:off x="5731606" y="5366927"/>
            <a:ext cx="1800636" cy="1229563"/>
          </a:xfrm>
          <a:prstGeom prst="roundRect">
            <a:avLst>
              <a:gd name="adj" fmla="val 5528"/>
            </a:avLst>
          </a:prstGeom>
          <a:solidFill>
            <a:schemeClr val="bg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909DB74-93EA-BBD4-3E44-8639EB2A7F7B}"/>
              </a:ext>
            </a:extLst>
          </p:cNvPr>
          <p:cNvSpPr txBox="1"/>
          <p:nvPr/>
        </p:nvSpPr>
        <p:spPr>
          <a:xfrm>
            <a:off x="6135664" y="5394295"/>
            <a:ext cx="992520" cy="246221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실험 드론</a:t>
            </a:r>
            <a:r>
              <a:rPr lang="en-US" altLang="ko-KR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(UAV)</a:t>
            </a:r>
          </a:p>
        </p:txBody>
      </p:sp>
      <p:sp>
        <p:nvSpPr>
          <p:cNvPr id="253" name="Google Shape;147;p7">
            <a:extLst>
              <a:ext uri="{FF2B5EF4-FFF2-40B4-BE49-F238E27FC236}">
                <a16:creationId xmlns:a16="http://schemas.microsoft.com/office/drawing/2014/main" id="{8F3EC68E-8D74-D48E-AC74-5468ADCA6E4A}"/>
              </a:ext>
            </a:extLst>
          </p:cNvPr>
          <p:cNvSpPr txBox="1"/>
          <p:nvPr/>
        </p:nvSpPr>
        <p:spPr>
          <a:xfrm>
            <a:off x="5823012" y="6203960"/>
            <a:ext cx="1619694" cy="322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임베디드 보드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+ </a:t>
            </a:r>
            <a:r>
              <a:rPr lang="ko-KR" altLang="en-US" sz="9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무선랜카드</a:t>
            </a:r>
            <a:endParaRPr sz="1050" dirty="0"/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49798C76-3E4C-4E12-3EBD-48DD391D59EA}"/>
              </a:ext>
            </a:extLst>
          </p:cNvPr>
          <p:cNvSpPr/>
          <p:nvPr/>
        </p:nvSpPr>
        <p:spPr>
          <a:xfrm>
            <a:off x="5793101" y="5677568"/>
            <a:ext cx="1691760" cy="877684"/>
          </a:xfrm>
          <a:prstGeom prst="roundRect">
            <a:avLst>
              <a:gd name="adj" fmla="val 111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5" name="Google Shape;147;p7">
            <a:extLst>
              <a:ext uri="{FF2B5EF4-FFF2-40B4-BE49-F238E27FC236}">
                <a16:creationId xmlns:a16="http://schemas.microsoft.com/office/drawing/2014/main" id="{CB9375EB-B81A-BEDB-F325-C8417C17009E}"/>
              </a:ext>
            </a:extLst>
          </p:cNvPr>
          <p:cNvSpPr txBox="1"/>
          <p:nvPr/>
        </p:nvSpPr>
        <p:spPr>
          <a:xfrm>
            <a:off x="5823011" y="5827529"/>
            <a:ext cx="1619695" cy="34347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상용 </a:t>
            </a:r>
            <a:r>
              <a:rPr lang="en-US" altLang="ko-KR" sz="9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Ublox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F9P 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수신기 및 안테나</a:t>
            </a:r>
            <a:endParaRPr sz="105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9B3DCE0-E1D4-CD3E-8152-5DC3264A5D48}"/>
              </a:ext>
            </a:extLst>
          </p:cNvPr>
          <p:cNvSpPr txBox="1"/>
          <p:nvPr/>
        </p:nvSpPr>
        <p:spPr>
          <a:xfrm>
            <a:off x="6217871" y="5657603"/>
            <a:ext cx="960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수신기 모듈</a:t>
            </a:r>
          </a:p>
        </p:txBody>
      </p:sp>
      <p:sp>
        <p:nvSpPr>
          <p:cNvPr id="258" name="Google Shape;153;p7">
            <a:extLst>
              <a:ext uri="{FF2B5EF4-FFF2-40B4-BE49-F238E27FC236}">
                <a16:creationId xmlns:a16="http://schemas.microsoft.com/office/drawing/2014/main" id="{1B436881-9945-D5F5-0992-47E462696E14}"/>
              </a:ext>
            </a:extLst>
          </p:cNvPr>
          <p:cNvSpPr/>
          <p:nvPr/>
        </p:nvSpPr>
        <p:spPr>
          <a:xfrm>
            <a:off x="5586969" y="4669399"/>
            <a:ext cx="1172655" cy="39818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위성 항법 신호</a:t>
            </a:r>
            <a:endParaRPr sz="105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B3F9B356-DFE4-63B3-B768-BDAE23BF8F57}"/>
              </a:ext>
            </a:extLst>
          </p:cNvPr>
          <p:cNvCxnSpPr>
            <a:cxnSpLocks/>
          </p:cNvCxnSpPr>
          <p:nvPr/>
        </p:nvCxnSpPr>
        <p:spPr>
          <a:xfrm flipH="1" flipV="1">
            <a:off x="7211249" y="5218009"/>
            <a:ext cx="8333" cy="185829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Google Shape;147;p7">
            <a:extLst>
              <a:ext uri="{FF2B5EF4-FFF2-40B4-BE49-F238E27FC236}">
                <a16:creationId xmlns:a16="http://schemas.microsoft.com/office/drawing/2014/main" id="{9CD003C1-659F-1E37-57C6-6DD816B2BD38}"/>
              </a:ext>
            </a:extLst>
          </p:cNvPr>
          <p:cNvSpPr txBox="1"/>
          <p:nvPr/>
        </p:nvSpPr>
        <p:spPr>
          <a:xfrm>
            <a:off x="5611708" y="3636615"/>
            <a:ext cx="1946729" cy="333137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TCP/</a:t>
            </a: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IP</a:t>
            </a:r>
            <a:r>
              <a:rPr lang="ko-KR" alt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VPN </a:t>
            </a:r>
            <a:r>
              <a:rPr lang="ko-KR" altLang="en-US" sz="1000" b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통신 </a:t>
            </a:r>
            <a:r>
              <a:rPr lang="ko-KR" altLang="en-US" sz="1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데이터전송</a:t>
            </a:r>
            <a:endParaRPr sz="1000" dirty="0"/>
          </a:p>
        </p:txBody>
      </p:sp>
      <p:sp>
        <p:nvSpPr>
          <p:cNvPr id="301" name="모서리가 둥근 직사각형 50">
            <a:extLst>
              <a:ext uri="{FF2B5EF4-FFF2-40B4-BE49-F238E27FC236}">
                <a16:creationId xmlns:a16="http://schemas.microsoft.com/office/drawing/2014/main" id="{2F3C3F4F-8ED6-F712-00EE-45DC847F045C}"/>
              </a:ext>
            </a:extLst>
          </p:cNvPr>
          <p:cNvSpPr/>
          <p:nvPr/>
        </p:nvSpPr>
        <p:spPr>
          <a:xfrm>
            <a:off x="5341153" y="1434600"/>
            <a:ext cx="5010054" cy="5401442"/>
          </a:xfrm>
          <a:prstGeom prst="roundRect">
            <a:avLst>
              <a:gd name="adj" fmla="val 72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8" name="직사각형 14">
            <a:extLst>
              <a:ext uri="{FF2B5EF4-FFF2-40B4-BE49-F238E27FC236}">
                <a16:creationId xmlns:a16="http://schemas.microsoft.com/office/drawing/2014/main" id="{E043A1C7-2B0E-76C1-13E1-4FC8BE9F4351}"/>
              </a:ext>
            </a:extLst>
          </p:cNvPr>
          <p:cNvSpPr/>
          <p:nvPr/>
        </p:nvSpPr>
        <p:spPr>
          <a:xfrm>
            <a:off x="6537042" y="1315073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r>
              <a:rPr lang="ko-KR" altLang="en-US" sz="1600" b="1"/>
              <a:t>단계</a:t>
            </a:r>
            <a:endParaRPr lang="ko-KR" altLang="en-US" sz="1600" b="1" dirty="0"/>
          </a:p>
        </p:txBody>
      </p:sp>
      <p:pic>
        <p:nvPicPr>
          <p:cNvPr id="6" name="그림 5" descr="그래픽 디자인, 그래픽, 디자인이(가) 표시된 사진&#10;&#10;자동 생성된 설명">
            <a:extLst>
              <a:ext uri="{FF2B5EF4-FFF2-40B4-BE49-F238E27FC236}">
                <a16:creationId xmlns:a16="http://schemas.microsoft.com/office/drawing/2014/main" id="{4B31B5B7-350C-1750-EA7E-1930571C7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80" y="4802155"/>
            <a:ext cx="465295" cy="377759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45330E4-5584-7F48-DD0C-08D757D26BAB}"/>
              </a:ext>
            </a:extLst>
          </p:cNvPr>
          <p:cNvCxnSpPr>
            <a:cxnSpLocks/>
            <a:stCxn id="258" idx="2"/>
            <a:endCxn id="252" idx="0"/>
          </p:cNvCxnSpPr>
          <p:nvPr/>
        </p:nvCxnSpPr>
        <p:spPr>
          <a:xfrm rot="16200000" flipH="1">
            <a:off x="6239253" y="5001624"/>
            <a:ext cx="326714" cy="45862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EFCBD2-36BA-3AF1-3386-F1FA236ACE2D}"/>
              </a:ext>
            </a:extLst>
          </p:cNvPr>
          <p:cNvSpPr txBox="1"/>
          <p:nvPr/>
        </p:nvSpPr>
        <p:spPr>
          <a:xfrm>
            <a:off x="5695079" y="5049779"/>
            <a:ext cx="1182451" cy="25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F0"/>
                </a:solidFill>
                <a:latin typeface="+mn-ea"/>
                <a:cs typeface="Arial" panose="020B0604020202020204" pitchFamily="34" charset="0"/>
              </a:rPr>
              <a:t>GNSS Raw Data</a:t>
            </a:r>
            <a:endParaRPr lang="ko-KR" altLang="en-US" sz="1000" b="1" dirty="0">
              <a:solidFill>
                <a:srgbClr val="00B0F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FC8F875-BF7C-B4B8-13D6-D13BCCA012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97" y="5148783"/>
            <a:ext cx="4632627" cy="14445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CB1D59C-DBC2-F15D-EC20-B09069552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35" y="3701112"/>
            <a:ext cx="1614705" cy="8999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35D7A6-66C6-9065-B53F-2466AF9CB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210" y="3698765"/>
            <a:ext cx="1557081" cy="8747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13747DD-FBC9-9E96-3BBE-9772AB1A0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9128" y="3682365"/>
            <a:ext cx="1564342" cy="8747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EF6A6-3B34-15D4-6DD2-B50B32288DDB}"/>
              </a:ext>
            </a:extLst>
          </p:cNvPr>
          <p:cNvSpPr txBox="1"/>
          <p:nvPr/>
        </p:nvSpPr>
        <p:spPr>
          <a:xfrm>
            <a:off x="1969394" y="4556772"/>
            <a:ext cx="159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50 cm </a:t>
            </a:r>
            <a:r>
              <a:rPr lang="ko-KR" altLang="en-US" sz="1000" b="1"/>
              <a:t>달성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093E97-67AB-2393-7472-958170813640}"/>
              </a:ext>
            </a:extLst>
          </p:cNvPr>
          <p:cNvSpPr txBox="1"/>
          <p:nvPr/>
        </p:nvSpPr>
        <p:spPr>
          <a:xfrm>
            <a:off x="3547760" y="4553758"/>
            <a:ext cx="1535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 0.5 Hz </a:t>
            </a:r>
            <a:r>
              <a:rPr lang="ko-KR" altLang="en-US" sz="1000" b="1"/>
              <a:t>달성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01661E-78C3-57C7-5930-86DA0E1F8AC6}"/>
              </a:ext>
            </a:extLst>
          </p:cNvPr>
          <p:cNvSpPr txBox="1"/>
          <p:nvPr/>
        </p:nvSpPr>
        <p:spPr>
          <a:xfrm>
            <a:off x="592796" y="4558956"/>
            <a:ext cx="1542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목표치 </a:t>
            </a:r>
            <a:r>
              <a:rPr lang="en-US" altLang="ko-KR" sz="1000" b="1"/>
              <a:t>5</a:t>
            </a:r>
            <a:r>
              <a:rPr lang="ko-KR" altLang="en-US" sz="1000" b="1"/>
              <a:t>분 달성</a:t>
            </a:r>
            <a:endParaRPr lang="ko-KR" altLang="en-US" sz="10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656EA16-4939-FFBC-E312-2738D6A802E2}"/>
              </a:ext>
            </a:extLst>
          </p:cNvPr>
          <p:cNvGrpSpPr/>
          <p:nvPr/>
        </p:nvGrpSpPr>
        <p:grpSpPr>
          <a:xfrm>
            <a:off x="7888997" y="4694496"/>
            <a:ext cx="2297907" cy="1901994"/>
            <a:chOff x="1337444" y="4136814"/>
            <a:chExt cx="2263076" cy="2036372"/>
          </a:xfrm>
          <a:solidFill>
            <a:schemeClr val="bg1"/>
          </a:solidFill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D17677-2437-1B70-460E-C92525E0CC08}"/>
                </a:ext>
              </a:extLst>
            </p:cNvPr>
            <p:cNvSpPr txBox="1"/>
            <p:nvPr/>
          </p:nvSpPr>
          <p:spPr>
            <a:xfrm>
              <a:off x="1337444" y="5845861"/>
              <a:ext cx="937587" cy="2636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000" b="1" kern="0"/>
                <a:t>[VPN </a:t>
              </a:r>
              <a:r>
                <a:rPr lang="ko-KR" altLang="en-US" sz="1000" b="1" kern="0"/>
                <a:t>통신</a:t>
              </a:r>
              <a:r>
                <a:rPr lang="en-US" altLang="ko-KR" sz="1000" b="1" kern="0"/>
                <a:t>]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502D701-54D4-2385-F6DB-16A4CE182425}"/>
                </a:ext>
              </a:extLst>
            </p:cNvPr>
            <p:cNvSpPr/>
            <p:nvPr/>
          </p:nvSpPr>
          <p:spPr>
            <a:xfrm>
              <a:off x="1381696" y="4834413"/>
              <a:ext cx="2218824" cy="1338773"/>
            </a:xfrm>
            <a:prstGeom prst="roundRect">
              <a:avLst>
                <a:gd name="adj" fmla="val 7059"/>
              </a:avLst>
            </a:prstGeom>
            <a:grp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119" name="Picture 2" descr="What you will need | Setting up your Raspberry Pi | Coding projects for  kids and teens">
              <a:extLst>
                <a:ext uri="{FF2B5EF4-FFF2-40B4-BE49-F238E27FC236}">
                  <a16:creationId xmlns:a16="http://schemas.microsoft.com/office/drawing/2014/main" id="{48223D73-6D51-7AAF-A509-999F689FB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596" y="4317152"/>
              <a:ext cx="669438" cy="411876"/>
            </a:xfrm>
            <a:prstGeom prst="rect">
              <a:avLst/>
            </a:prstGeom>
            <a:grpFill/>
          </p:spPr>
        </p:pic>
        <p:pic>
          <p:nvPicPr>
            <p:cNvPr id="120" name="Picture 4" descr="파일:ISO C++ Logo.svg">
              <a:extLst>
                <a:ext uri="{FF2B5EF4-FFF2-40B4-BE49-F238E27FC236}">
                  <a16:creationId xmlns:a16="http://schemas.microsoft.com/office/drawing/2014/main" id="{09767BC6-293A-EB42-FDB1-0BF285A44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269" y="4136814"/>
              <a:ext cx="308114" cy="380384"/>
            </a:xfrm>
            <a:prstGeom prst="rect">
              <a:avLst/>
            </a:prstGeom>
            <a:grpFill/>
          </p:spPr>
        </p:pic>
      </p:grpSp>
      <p:sp>
        <p:nvSpPr>
          <p:cNvPr id="127" name="Google Shape;147;p7">
            <a:extLst>
              <a:ext uri="{FF2B5EF4-FFF2-40B4-BE49-F238E27FC236}">
                <a16:creationId xmlns:a16="http://schemas.microsoft.com/office/drawing/2014/main" id="{1048893B-AECF-D657-912A-E258B5422950}"/>
              </a:ext>
            </a:extLst>
          </p:cNvPr>
          <p:cNvSpPr txBox="1"/>
          <p:nvPr/>
        </p:nvSpPr>
        <p:spPr>
          <a:xfrm>
            <a:off x="8069754" y="6170844"/>
            <a:ext cx="2035022" cy="3844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상대항법 도출 임베디드 모듈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+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LTE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Linux OS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통신</a:t>
            </a:r>
            <a:endParaRPr sz="1050" dirty="0"/>
          </a:p>
        </p:txBody>
      </p:sp>
      <p:sp>
        <p:nvSpPr>
          <p:cNvPr id="128" name="Google Shape;147;p7">
            <a:extLst>
              <a:ext uri="{FF2B5EF4-FFF2-40B4-BE49-F238E27FC236}">
                <a16:creationId xmlns:a16="http://schemas.microsoft.com/office/drawing/2014/main" id="{E1BFF8CD-755D-654F-ED81-9CE63FE4CB9A}"/>
              </a:ext>
            </a:extLst>
          </p:cNvPr>
          <p:cNvSpPr txBox="1"/>
          <p:nvPr/>
        </p:nvSpPr>
        <p:spPr>
          <a:xfrm>
            <a:off x="8069754" y="5711393"/>
            <a:ext cx="2035022" cy="39570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시제품 </a:t>
            </a:r>
            <a:r>
              <a:rPr lang="en-US" altLang="ko-KR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GNSS</a:t>
            </a:r>
            <a:r>
              <a:rPr lang="ko-KR" altLang="en-US" sz="9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수신기 및 안테나</a:t>
            </a:r>
            <a:endParaRPr sz="105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4A742A5-7A07-0759-B468-0F0F0969249D}"/>
              </a:ext>
            </a:extLst>
          </p:cNvPr>
          <p:cNvSpPr txBox="1"/>
          <p:nvPr/>
        </p:nvSpPr>
        <p:spPr>
          <a:xfrm>
            <a:off x="8570861" y="5390776"/>
            <a:ext cx="932450" cy="24635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실증기</a:t>
            </a:r>
            <a:r>
              <a:rPr lang="ko-KR" alt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(UAV)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AB73EF-1A9C-C4E3-F379-3601E0657563}"/>
              </a:ext>
            </a:extLst>
          </p:cNvPr>
          <p:cNvCxnSpPr>
            <a:cxnSpLocks/>
          </p:cNvCxnSpPr>
          <p:nvPr/>
        </p:nvCxnSpPr>
        <p:spPr>
          <a:xfrm>
            <a:off x="7722964" y="4442958"/>
            <a:ext cx="0" cy="23517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" name="Google Shape;153;p7">
            <a:extLst>
              <a:ext uri="{FF2B5EF4-FFF2-40B4-BE49-F238E27FC236}">
                <a16:creationId xmlns:a16="http://schemas.microsoft.com/office/drawing/2014/main" id="{1B43FB87-5AF8-220B-4FA4-C1F7AAB1C462}"/>
              </a:ext>
            </a:extLst>
          </p:cNvPr>
          <p:cNvSpPr/>
          <p:nvPr/>
        </p:nvSpPr>
        <p:spPr>
          <a:xfrm>
            <a:off x="7998284" y="4659087"/>
            <a:ext cx="1354870" cy="6068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ko-KR" altLang="en-US" sz="105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실증기</a:t>
            </a:r>
            <a:r>
              <a:rPr lang="ko-KR" altLang="en-US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탑재 상대항법 </a:t>
            </a:r>
            <a:r>
              <a:rPr lang="en-US" altLang="ko-KR" sz="105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SW/HW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8BCC3-342F-44AE-8BD2-7BFF439D2365}"/>
              </a:ext>
            </a:extLst>
          </p:cNvPr>
          <p:cNvSpPr/>
          <p:nvPr/>
        </p:nvSpPr>
        <p:spPr>
          <a:xfrm>
            <a:off x="453062" y="3420592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미지정수 해 산출시간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0F005E-FD2D-4CB1-93FA-47FA74E1EF60}"/>
              </a:ext>
            </a:extLst>
          </p:cNvPr>
          <p:cNvSpPr/>
          <p:nvPr/>
        </p:nvSpPr>
        <p:spPr>
          <a:xfrm>
            <a:off x="2116872" y="3431067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상대벡터 정확도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500BD3-DC23-4E4B-AE25-271E64B6638A}"/>
              </a:ext>
            </a:extLst>
          </p:cNvPr>
          <p:cNvSpPr/>
          <p:nvPr/>
        </p:nvSpPr>
        <p:spPr>
          <a:xfrm>
            <a:off x="3837843" y="342059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갱신주기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128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17783" y="913159"/>
            <a:ext cx="10225136" cy="556079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DB70450C-4F60-5776-CD09-1772C9348A86}"/>
              </a:ext>
            </a:extLst>
          </p:cNvPr>
          <p:cNvSpPr/>
          <p:nvPr/>
        </p:nvSpPr>
        <p:spPr>
          <a:xfrm>
            <a:off x="1098228" y="2844527"/>
            <a:ext cx="8784976" cy="1957671"/>
          </a:xfrm>
          <a:prstGeom prst="roundRect">
            <a:avLst>
              <a:gd name="adj" fmla="val 9065"/>
            </a:avLst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5010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sp>
        <p:nvSpPr>
          <p:cNvPr id="3" name="직사각형 14">
            <a:extLst>
              <a:ext uri="{FF2B5EF4-FFF2-40B4-BE49-F238E27FC236}">
                <a16:creationId xmlns:a16="http://schemas.microsoft.com/office/drawing/2014/main" id="{D150376B-E2FE-C3A6-FCFF-9387D47CD689}"/>
              </a:ext>
            </a:extLst>
          </p:cNvPr>
          <p:cNvSpPr/>
          <p:nvPr/>
        </p:nvSpPr>
        <p:spPr>
          <a:xfrm>
            <a:off x="367619" y="6594533"/>
            <a:ext cx="10140528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다중 </a:t>
            </a:r>
            <a:r>
              <a:rPr lang="en-US" altLang="ko-KR" sz="1800" b="1" spc="-150" dirty="0"/>
              <a:t>GNSS </a:t>
            </a:r>
            <a:r>
              <a:rPr lang="ko-KR" altLang="en-US" sz="1800" b="1" spc="-150" dirty="0"/>
              <a:t>측정치를 이용한 미지정수 해 산출 및 상대벡터 도출 기법의 실시간 </a:t>
            </a:r>
            <a:r>
              <a:rPr lang="en-US" altLang="ko-KR" sz="1800" b="1" spc="-150" dirty="0"/>
              <a:t>SW/HW</a:t>
            </a:r>
            <a:r>
              <a:rPr lang="ko-KR" altLang="en-US" sz="1800" b="1" spc="-150" dirty="0"/>
              <a:t> 성능을 검증함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73222C9-4E07-D504-50E3-C63005948A8F}"/>
              </a:ext>
            </a:extLst>
          </p:cNvPr>
          <p:cNvSpPr/>
          <p:nvPr/>
        </p:nvSpPr>
        <p:spPr>
          <a:xfrm>
            <a:off x="6005857" y="4879705"/>
            <a:ext cx="4369760" cy="1578990"/>
          </a:xfrm>
          <a:prstGeom prst="roundRect">
            <a:avLst>
              <a:gd name="adj" fmla="val 534"/>
            </a:avLst>
          </a:prstGeom>
          <a:solidFill>
            <a:schemeClr val="bg1"/>
          </a:solidFill>
          <a:ln>
            <a:solidFill>
              <a:srgbClr val="315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  <a:latin typeface="+mn-ea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C6ADF07-AE96-45D9-D61F-E9D76EEC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92" y="4989511"/>
            <a:ext cx="572934" cy="22131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B5EF6F-A7BC-80DD-27BC-415DEDD481DD}"/>
              </a:ext>
            </a:extLst>
          </p:cNvPr>
          <p:cNvCxnSpPr>
            <a:cxnSpLocks/>
            <a:stCxn id="8" idx="2"/>
            <a:endCxn id="59" idx="1"/>
          </p:cNvCxnSpPr>
          <p:nvPr/>
        </p:nvCxnSpPr>
        <p:spPr>
          <a:xfrm>
            <a:off x="7218459" y="5210826"/>
            <a:ext cx="856305" cy="540865"/>
          </a:xfrm>
          <a:prstGeom prst="line">
            <a:avLst/>
          </a:prstGeom>
          <a:ln w="19050">
            <a:solidFill>
              <a:srgbClr val="8DB5DB"/>
            </a:solidFill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597D17-DEB7-1753-88FE-88D1F12107D9}"/>
              </a:ext>
            </a:extLst>
          </p:cNvPr>
          <p:cNvCxnSpPr>
            <a:cxnSpLocks/>
            <a:stCxn id="15" idx="0"/>
            <a:endCxn id="59" idx="1"/>
          </p:cNvCxnSpPr>
          <p:nvPr/>
        </p:nvCxnSpPr>
        <p:spPr>
          <a:xfrm flipV="1">
            <a:off x="7312358" y="5751691"/>
            <a:ext cx="762406" cy="37281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F26742-86CC-6417-2BA1-C8CAF4EF302D}"/>
              </a:ext>
            </a:extLst>
          </p:cNvPr>
          <p:cNvCxnSpPr>
            <a:cxnSpLocks/>
            <a:stCxn id="14" idx="0"/>
            <a:endCxn id="59" idx="1"/>
          </p:cNvCxnSpPr>
          <p:nvPr/>
        </p:nvCxnSpPr>
        <p:spPr>
          <a:xfrm flipV="1">
            <a:off x="6381538" y="5751691"/>
            <a:ext cx="1693226" cy="147014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F1187-A57D-3A08-B769-6290A94FC354}"/>
                  </a:ext>
                </a:extLst>
              </p:cNvPr>
              <p:cNvSpPr txBox="1"/>
              <p:nvPr/>
            </p:nvSpPr>
            <p:spPr>
              <a:xfrm>
                <a:off x="7524538" y="5193155"/>
                <a:ext cx="125428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accent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ko-KR" sz="700" b="1">
                    <a:solidFill>
                      <a:schemeClr val="accent1"/>
                    </a:solidFill>
                    <a:latin typeface="+mn-ea"/>
                  </a:rPr>
                  <a:t>Float Solution</a:t>
                </a:r>
                <a:endParaRPr lang="en-US" altLang="ko-KR" sz="10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F1187-A57D-3A08-B769-6290A94F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538" y="5193155"/>
                <a:ext cx="1254283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">
            <a:extLst>
              <a:ext uri="{FF2B5EF4-FFF2-40B4-BE49-F238E27FC236}">
                <a16:creationId xmlns:a16="http://schemas.microsoft.com/office/drawing/2014/main" id="{6D58FE9A-0CF1-574D-D6CB-59D729D0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71" y="5898705"/>
            <a:ext cx="572934" cy="225800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3325F85C-946A-53C8-8470-CCDD53CD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91" y="6124505"/>
            <a:ext cx="572934" cy="225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DA303-BD4D-B762-895F-26A0BA5C76CA}"/>
              </a:ext>
            </a:extLst>
          </p:cNvPr>
          <p:cNvSpPr txBox="1"/>
          <p:nvPr/>
        </p:nvSpPr>
        <p:spPr>
          <a:xfrm>
            <a:off x="6130023" y="6086921"/>
            <a:ext cx="5729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>
                <a:latin typeface="+mn-ea"/>
              </a:rPr>
              <a:t>Rover3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3E806-F11C-E8F8-C7E0-40BED2C33C44}"/>
              </a:ext>
            </a:extLst>
          </p:cNvPr>
          <p:cNvSpPr txBox="1"/>
          <p:nvPr/>
        </p:nvSpPr>
        <p:spPr>
          <a:xfrm>
            <a:off x="5816390" y="5018984"/>
            <a:ext cx="12425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1">
                <a:latin typeface="+mn-ea"/>
              </a:rPr>
              <a:t>Base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A927D2-4F29-24C8-74C2-34B226A98DA0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7218459" y="5210826"/>
            <a:ext cx="93899" cy="913679"/>
          </a:xfrm>
          <a:prstGeom prst="line">
            <a:avLst/>
          </a:prstGeom>
          <a:ln>
            <a:prstDash val="lg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0CE52C-6446-0C38-09E8-173AD50ECEB4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6381538" y="5210826"/>
            <a:ext cx="836921" cy="68787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A21B519-7991-4E5E-6367-7DDA9B378F58}"/>
              </a:ext>
            </a:extLst>
          </p:cNvPr>
          <p:cNvSpPr txBox="1"/>
          <p:nvPr/>
        </p:nvSpPr>
        <p:spPr>
          <a:xfrm>
            <a:off x="674704" y="1260074"/>
            <a:ext cx="9562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effectLst/>
                <a:latin typeface="+mn-ea"/>
              </a:rPr>
              <a:t>실시간 상대항법 </a:t>
            </a:r>
            <a:r>
              <a:rPr lang="ko-KR" altLang="en-US" sz="1800" b="1" kern="0" spc="-130" dirty="0">
                <a:latin typeface="+mn-ea"/>
              </a:rPr>
              <a:t>장비의</a:t>
            </a:r>
            <a:r>
              <a:rPr lang="ko-KR" altLang="en-US" sz="1800" b="1" kern="0" spc="-130" dirty="0">
                <a:effectLst/>
                <a:latin typeface="+mn-ea"/>
              </a:rPr>
              <a:t> </a:t>
            </a:r>
            <a:r>
              <a:rPr lang="en-US" altLang="ko-KR" sz="1800" b="1" kern="0" spc="-130" dirty="0">
                <a:effectLst/>
                <a:latin typeface="+mn-ea"/>
              </a:rPr>
              <a:t>SW</a:t>
            </a:r>
            <a:r>
              <a:rPr lang="en-US" altLang="ko-KR" sz="1800" b="1" kern="0" spc="-130" dirty="0">
                <a:latin typeface="+mn-ea"/>
              </a:rPr>
              <a:t>/HW</a:t>
            </a:r>
            <a:r>
              <a:rPr lang="ko-KR" altLang="en-US" sz="1800" b="1" kern="0" spc="-130" dirty="0">
                <a:effectLst/>
                <a:latin typeface="+mn-ea"/>
              </a:rPr>
              <a:t> 검증 </a:t>
            </a:r>
            <a:r>
              <a:rPr lang="ko-KR" altLang="en-US" sz="1800" b="1" kern="0" spc="-130" dirty="0">
                <a:latin typeface="+mn-ea"/>
              </a:rPr>
              <a:t>및 시험 평가</a:t>
            </a:r>
            <a:endParaRPr lang="en-US" altLang="ko-KR" sz="18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시제품 수신기와 실시간 상대항법 </a:t>
            </a:r>
            <a:r>
              <a:rPr lang="en-US" altLang="ko-KR" sz="1600" dirty="0"/>
              <a:t>SW</a:t>
            </a:r>
            <a:r>
              <a:rPr lang="ko-KR" altLang="en-US" sz="1600" dirty="0"/>
              <a:t> 개발  </a:t>
            </a:r>
            <a:r>
              <a:rPr lang="en-US" altLang="ko-KR" sz="1600" dirty="0"/>
              <a:t>(</a:t>
            </a:r>
            <a:r>
              <a:rPr lang="ko-KR" altLang="en-US" sz="1600" dirty="0"/>
              <a:t>연동 실험 진행중</a:t>
            </a:r>
            <a:r>
              <a:rPr lang="en-US" altLang="ko-KR" sz="1600" dirty="0"/>
              <a:t>) </a:t>
            </a:r>
          </a:p>
          <a:p>
            <a:pPr marL="1328070" lvl="2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/>
              <a:t>실시간 수신기  원시 데이터 수신 및 </a:t>
            </a:r>
            <a:r>
              <a:rPr lang="en-US" altLang="ko-KR" sz="1400" dirty="0"/>
              <a:t>LTE </a:t>
            </a:r>
            <a:r>
              <a:rPr lang="ko-KR" altLang="en-US" sz="1400" dirty="0"/>
              <a:t>데이터 통신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상대항법 </a:t>
            </a:r>
            <a:r>
              <a:rPr lang="en-US" altLang="ko-KR" sz="1400" dirty="0"/>
              <a:t>SW </a:t>
            </a:r>
            <a:r>
              <a:rPr lang="ko-KR" altLang="en-US" sz="1400" dirty="0"/>
              <a:t>등의 연동 실험</a:t>
            </a:r>
            <a:endParaRPr lang="en-US" altLang="ko-KR" sz="14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실시간 상대항법 </a:t>
            </a:r>
            <a:r>
              <a:rPr lang="en-US" altLang="ko-KR" sz="1600" dirty="0"/>
              <a:t>SW</a:t>
            </a:r>
            <a:r>
              <a:rPr lang="ko-KR" altLang="en-US" sz="1600" dirty="0"/>
              <a:t>  성능 검증 </a:t>
            </a:r>
            <a:r>
              <a:rPr lang="en-US" altLang="ko-KR" sz="1600" dirty="0"/>
              <a:t>(</a:t>
            </a:r>
            <a:r>
              <a:rPr lang="ko-KR" altLang="en-US" sz="1600" dirty="0"/>
              <a:t>상용 수신기를 이용한 후처리 모드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1328070" lvl="2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준실시간 </a:t>
            </a:r>
            <a:r>
              <a:rPr lang="en-US" altLang="ko-KR" sz="1400" b="1" dirty="0">
                <a:solidFill>
                  <a:srgbClr val="00B050"/>
                </a:solidFill>
              </a:rPr>
              <a:t>SW</a:t>
            </a:r>
            <a:r>
              <a:rPr lang="ko-KR" altLang="en-US" sz="1400" b="1" dirty="0">
                <a:solidFill>
                  <a:srgbClr val="00B050"/>
                </a:solidFill>
              </a:rPr>
              <a:t>대비 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오차율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0%, 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runtime 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47.7% </a:t>
            </a: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11391C-1066-68A7-804C-4AADC50987C2}"/>
              </a:ext>
            </a:extLst>
          </p:cNvPr>
          <p:cNvSpPr txBox="1"/>
          <p:nvPr/>
        </p:nvSpPr>
        <p:spPr>
          <a:xfrm>
            <a:off x="693624" y="5130776"/>
            <a:ext cx="52394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latin typeface="+mn-ea"/>
              </a:rPr>
              <a:t>다중 </a:t>
            </a:r>
            <a:r>
              <a:rPr lang="ko-KR" altLang="en-US" sz="1800" b="1" kern="0" spc="-130" dirty="0" err="1">
                <a:latin typeface="+mn-ea"/>
              </a:rPr>
              <a:t>무인이동체</a:t>
            </a:r>
            <a:r>
              <a:rPr lang="ko-KR" altLang="en-US" sz="1800" b="1" kern="0" spc="-130" dirty="0">
                <a:latin typeface="+mn-ea"/>
              </a:rPr>
              <a:t> 간</a:t>
            </a:r>
            <a:r>
              <a:rPr lang="en-US" altLang="ko-KR" sz="1800" b="1" kern="0" spc="-130" dirty="0">
                <a:latin typeface="+mn-ea"/>
              </a:rPr>
              <a:t>(1-N) </a:t>
            </a:r>
            <a:r>
              <a:rPr lang="ko-KR" altLang="en-US" sz="1800" b="1" kern="0" spc="-130" dirty="0">
                <a:latin typeface="+mn-ea"/>
              </a:rPr>
              <a:t>상대벡터 도출 기법</a:t>
            </a:r>
            <a:endParaRPr lang="en-US" altLang="ko-KR" sz="1800" b="1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kern="0" spc="-130" dirty="0">
                <a:latin typeface="+mn-ea"/>
              </a:rPr>
              <a:t>가용 측정치가 부족한 환경에서 다중 </a:t>
            </a:r>
            <a:r>
              <a:rPr lang="ko-KR" altLang="en-US" sz="1600" kern="0" spc="-130" dirty="0" err="1">
                <a:latin typeface="+mn-ea"/>
              </a:rPr>
              <a:t>무인이동체를</a:t>
            </a:r>
            <a:r>
              <a:rPr lang="ko-KR" altLang="en-US" sz="1600" kern="0" spc="-130" dirty="0">
                <a:latin typeface="+mn-ea"/>
              </a:rPr>
              <a:t> 활용한 </a:t>
            </a:r>
            <a:r>
              <a:rPr lang="en-US" altLang="ko-KR" sz="1600" kern="0" spc="-130" dirty="0">
                <a:latin typeface="+mn-ea"/>
              </a:rPr>
              <a:t>AA RTK </a:t>
            </a:r>
            <a:r>
              <a:rPr lang="ko-KR" altLang="en-US" sz="1600" kern="0" spc="-130" dirty="0">
                <a:latin typeface="+mn-ea"/>
              </a:rPr>
              <a:t>기법  개발</a:t>
            </a:r>
            <a:endParaRPr lang="en-US" altLang="ko-KR" sz="1600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kern="0" spc="-130" dirty="0">
                <a:latin typeface="+mn-ea"/>
              </a:rPr>
              <a:t>AA RTK  </a:t>
            </a:r>
            <a:r>
              <a:rPr lang="ko-KR" altLang="en-US" sz="1600" kern="0" spc="-130" dirty="0">
                <a:latin typeface="+mn-ea"/>
              </a:rPr>
              <a:t>기반 위성 신호 고장 검출 모니터링 연구</a:t>
            </a:r>
            <a:endParaRPr lang="en-US" altLang="ko-KR" sz="1600" kern="0" spc="-130" dirty="0">
              <a:latin typeface="+mn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073BA62-6064-4C4D-E860-5992E087DC4D}"/>
              </a:ext>
            </a:extLst>
          </p:cNvPr>
          <p:cNvSpPr/>
          <p:nvPr/>
        </p:nvSpPr>
        <p:spPr>
          <a:xfrm>
            <a:off x="8873888" y="4963623"/>
            <a:ext cx="1401914" cy="1468717"/>
          </a:xfrm>
          <a:prstGeom prst="roundRect">
            <a:avLst>
              <a:gd name="adj" fmla="val 88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B71B04-6173-7C96-513D-F3DCAB1F6E3F}"/>
                  </a:ext>
                </a:extLst>
              </p:cNvPr>
              <p:cNvSpPr txBox="1"/>
              <p:nvPr/>
            </p:nvSpPr>
            <p:spPr>
              <a:xfrm>
                <a:off x="8986698" y="5944273"/>
                <a:ext cx="1288440" cy="439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</m:sSubSup>
                      <m:r>
                        <a:rPr lang="en-US" altLang="ko-KR" sz="105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5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ko-KR" sz="1050" b="1">
                  <a:solidFill>
                    <a:srgbClr val="FF0000"/>
                  </a:solidFill>
                  <a:latin typeface="+mn-ea"/>
                </a:endParaRPr>
              </a:p>
              <a:p>
                <a:r>
                  <a:rPr lang="en-US" altLang="ko-KR" sz="1050">
                    <a:latin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sz="1050" dirty="0">
                  <a:latin typeface="+mn-ea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B71B04-6173-7C96-513D-F3DCAB1F6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698" y="5944273"/>
                <a:ext cx="1288440" cy="4393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EA89D7-904D-0B08-8F0A-5020FA8DCA89}"/>
                  </a:ext>
                </a:extLst>
              </p:cNvPr>
              <p:cNvSpPr txBox="1"/>
              <p:nvPr/>
            </p:nvSpPr>
            <p:spPr>
              <a:xfrm>
                <a:off x="8974200" y="5694486"/>
                <a:ext cx="1401417" cy="277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/>
                      </m:sSubSup>
                      <m:r>
                        <a:rPr lang="en-US" altLang="ko-KR" sz="105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5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ko-KR" sz="1050" dirty="0">
                  <a:latin typeface="+mn-ea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EA89D7-904D-0B08-8F0A-5020FA8D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200" y="5694486"/>
                <a:ext cx="1401417" cy="277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39BB5A-FF47-9200-5BEF-0C98C9D41825}"/>
                  </a:ext>
                </a:extLst>
              </p:cNvPr>
              <p:cNvSpPr txBox="1"/>
              <p:nvPr/>
            </p:nvSpPr>
            <p:spPr>
              <a:xfrm>
                <a:off x="8998762" y="5040022"/>
                <a:ext cx="1401417" cy="277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/>
                      </m:sSubSup>
                      <m:r>
                        <a:rPr lang="en-US" altLang="ko-KR" sz="105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5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ko-KR" sz="1050" dirty="0">
                  <a:latin typeface="+mn-e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39BB5A-FF47-9200-5BEF-0C98C9D4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762" y="5040022"/>
                <a:ext cx="1401417" cy="277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C2A53A-6D9A-28F3-B5E1-FD148CBBD1B7}"/>
                  </a:ext>
                </a:extLst>
              </p:cNvPr>
              <p:cNvSpPr txBox="1"/>
              <p:nvPr/>
            </p:nvSpPr>
            <p:spPr>
              <a:xfrm>
                <a:off x="9011755" y="5312340"/>
                <a:ext cx="1401417" cy="439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</m:sSubSup>
                      <m:r>
                        <a:rPr lang="en-US" altLang="ko-KR" sz="105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5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ko-KR" sz="1050" dirty="0">
                  <a:latin typeface="+mn-ea"/>
                </a:endParaRPr>
              </a:p>
              <a:p>
                <a:r>
                  <a:rPr lang="en-US" altLang="ko-KR" sz="1050" dirty="0">
                    <a:latin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sz="1050" dirty="0">
                  <a:latin typeface="+mn-ea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C2A53A-6D9A-28F3-B5E1-FD148CBB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55" y="5312340"/>
                <a:ext cx="1401417" cy="439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1">
            <a:extLst>
              <a:ext uri="{FF2B5EF4-FFF2-40B4-BE49-F238E27FC236}">
                <a16:creationId xmlns:a16="http://schemas.microsoft.com/office/drawing/2014/main" id="{BD46B575-33DF-AA5A-BE17-305E5B64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64" y="5638816"/>
            <a:ext cx="572934" cy="2257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BC0DF16-C25F-9BE7-D63A-8CFE92B2125C}"/>
              </a:ext>
            </a:extLst>
          </p:cNvPr>
          <p:cNvSpPr txBox="1"/>
          <p:nvPr/>
        </p:nvSpPr>
        <p:spPr>
          <a:xfrm>
            <a:off x="8120000" y="5849840"/>
            <a:ext cx="5729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>
                <a:latin typeface="+mn-ea"/>
              </a:rPr>
              <a:t>Rover1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AEE45D-AEFB-C9C2-8957-03BE6DA2B829}"/>
              </a:ext>
            </a:extLst>
          </p:cNvPr>
          <p:cNvSpPr txBox="1"/>
          <p:nvPr/>
        </p:nvSpPr>
        <p:spPr>
          <a:xfrm>
            <a:off x="7058895" y="6301491"/>
            <a:ext cx="5729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>
                <a:latin typeface="+mn-ea"/>
              </a:rPr>
              <a:t>Rover2</a:t>
            </a:r>
            <a:endParaRPr lang="en-US" altLang="ko-KR" sz="800" b="1" dirty="0">
              <a:latin typeface="+mn-ea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E809F164-B32C-8BB5-BF00-E6FCB5214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269" y="2948955"/>
            <a:ext cx="2325462" cy="1747419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1724443E-72BE-14B6-6A0B-D9BFFB2C4DDC}"/>
              </a:ext>
            </a:extLst>
          </p:cNvPr>
          <p:cNvSpPr txBox="1"/>
          <p:nvPr/>
        </p:nvSpPr>
        <p:spPr>
          <a:xfrm>
            <a:off x="4371751" y="4556563"/>
            <a:ext cx="209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LAMBDA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/>
              <a:t>Ratio </a:t>
            </a:r>
            <a:r>
              <a:rPr lang="ko-KR" altLang="en-US" sz="1100" b="1" dirty="0"/>
              <a:t>결과 차이</a:t>
            </a:r>
            <a:endParaRPr lang="ko-KR" altLang="en-US" sz="11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25102D3-EB80-6D19-0348-BDC52916040B}"/>
              </a:ext>
            </a:extLst>
          </p:cNvPr>
          <p:cNvSpPr txBox="1"/>
          <p:nvPr/>
        </p:nvSpPr>
        <p:spPr>
          <a:xfrm>
            <a:off x="1857398" y="4555070"/>
            <a:ext cx="18421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ko-KR" altLang="en-US" sz="1100" b="1" dirty="0"/>
              <a:t>상대벡터 결과 차이 </a:t>
            </a:r>
            <a:r>
              <a:rPr lang="en-US" altLang="ko-KR" sz="1100" b="1" dirty="0"/>
              <a:t>[m]</a:t>
            </a:r>
            <a:endParaRPr lang="ko-KR" altLang="en-US" sz="1100" b="1" dirty="0"/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B29AB60F-3757-3610-0F7D-DCFDAB4998DB}"/>
              </a:ext>
            </a:extLst>
          </p:cNvPr>
          <p:cNvGrpSpPr/>
          <p:nvPr/>
        </p:nvGrpSpPr>
        <p:grpSpPr>
          <a:xfrm>
            <a:off x="1532026" y="2908515"/>
            <a:ext cx="5058118" cy="1722990"/>
            <a:chOff x="3247418" y="1816380"/>
            <a:chExt cx="6489777" cy="2210668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F1977F21-7F1D-BF73-AC37-2DA08EDE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7418" y="1816380"/>
              <a:ext cx="3198517" cy="2189618"/>
            </a:xfrm>
            <a:prstGeom prst="rect">
              <a:avLst/>
            </a:prstGeom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6E64DA45-F4F5-67BD-5849-4C509A8F2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4184" y="1861736"/>
              <a:ext cx="3163011" cy="2165312"/>
            </a:xfrm>
            <a:prstGeom prst="rect">
              <a:avLst/>
            </a:prstGeom>
          </p:spPr>
        </p:pic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F16A500B-C2B9-4534-1DF1-58D129D4DFD0}"/>
              </a:ext>
            </a:extLst>
          </p:cNvPr>
          <p:cNvSpPr txBox="1"/>
          <p:nvPr/>
        </p:nvSpPr>
        <p:spPr>
          <a:xfrm>
            <a:off x="7157642" y="4600886"/>
            <a:ext cx="202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실시간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속도 개선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854D1F81-9620-621F-A2FE-7A8A1ADB9B3B}"/>
                  </a:ext>
                </a:extLst>
              </p:cNvPr>
              <p:cNvSpPr txBox="1"/>
              <p:nvPr/>
            </p:nvSpPr>
            <p:spPr>
              <a:xfrm>
                <a:off x="6088216" y="5462010"/>
                <a:ext cx="1843694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rgbClr val="FF0000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9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900" dirty="0">
                  <a:solidFill>
                    <a:srgbClr val="FF0000"/>
                  </a:solidFill>
                  <a:latin typeface="+mn-ea"/>
                </a:endParaRPr>
              </a:p>
              <a:p>
                <a:pPr marL="36000"/>
                <a:r>
                  <a:rPr lang="en-US" altLang="ko-KR" sz="700" b="1">
                    <a:solidFill>
                      <a:srgbClr val="FF0000"/>
                    </a:solidFill>
                    <a:latin typeface="+mn-ea"/>
                  </a:rPr>
                  <a:t>Fixed integers and baseline (1-to-1) </a:t>
                </a:r>
              </a:p>
              <a:p>
                <a:pPr marL="36000"/>
                <a:r>
                  <a:rPr lang="en-US" altLang="ko-KR" sz="1000">
                    <a:solidFill>
                      <a:srgbClr val="FF0000"/>
                    </a:solidFill>
                    <a:latin typeface="+mn-ea"/>
                  </a:rPr>
                  <a:t> </a:t>
                </a:r>
                <a:endParaRPr lang="en-US" altLang="ko-KR" sz="10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854D1F81-9620-621F-A2FE-7A8A1ADB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16" y="5462010"/>
                <a:ext cx="1843694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7D1BBB55-9B95-B1A7-3EF1-6839A4B605A7}"/>
                  </a:ext>
                </a:extLst>
              </p:cNvPr>
              <p:cNvSpPr txBox="1"/>
              <p:nvPr/>
            </p:nvSpPr>
            <p:spPr>
              <a:xfrm>
                <a:off x="7476419" y="5976684"/>
                <a:ext cx="184369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ko-KR" sz="900" dirty="0">
                    <a:solidFill>
                      <a:srgbClr val="FF0000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9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9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900" dirty="0">
                  <a:solidFill>
                    <a:srgbClr val="FF0000"/>
                  </a:solidFill>
                  <a:latin typeface="+mn-ea"/>
                </a:endParaRPr>
              </a:p>
              <a:p>
                <a:pPr marL="36000"/>
                <a:r>
                  <a:rPr lang="en-US" altLang="ko-KR" sz="700" b="1">
                    <a:solidFill>
                      <a:srgbClr val="FF0000"/>
                    </a:solidFill>
                    <a:latin typeface="+mn-ea"/>
                  </a:rPr>
                  <a:t>Fixed integers and baseline </a:t>
                </a:r>
                <a:br>
                  <a:rPr lang="en-US" altLang="ko-KR" sz="700" b="1">
                    <a:solidFill>
                      <a:srgbClr val="FF0000"/>
                    </a:solidFill>
                    <a:latin typeface="+mn-ea"/>
                  </a:rPr>
                </a:br>
                <a:r>
                  <a:rPr lang="en-US" altLang="ko-KR" sz="700" b="1">
                    <a:solidFill>
                      <a:srgbClr val="FF0000"/>
                    </a:solidFill>
                    <a:latin typeface="+mn-ea"/>
                  </a:rPr>
                  <a:t>(1-to-1) </a:t>
                </a: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7D1BBB55-9B95-B1A7-3EF1-6839A4B60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419" y="5976684"/>
                <a:ext cx="1843694" cy="446276"/>
              </a:xfrm>
              <a:prstGeom prst="rect">
                <a:avLst/>
              </a:prstGeom>
              <a:blipFill>
                <a:blip r:embed="rId1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10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17783" y="913159"/>
            <a:ext cx="10225136" cy="556079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ㅅ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21B519-7991-4E5E-6367-7DDA9B378F58}"/>
              </a:ext>
            </a:extLst>
          </p:cNvPr>
          <p:cNvSpPr txBox="1"/>
          <p:nvPr/>
        </p:nvSpPr>
        <p:spPr>
          <a:xfrm>
            <a:off x="712929" y="1229772"/>
            <a:ext cx="9562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latin typeface="+mn-ea"/>
              </a:rPr>
              <a:t>상대기체 기반 모니터링 알고리즘을 활용하여 상대 벡터 무결성 보장</a:t>
            </a:r>
            <a:endParaRPr lang="en-US" altLang="ko-KR" sz="18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i="1" dirty="0">
                <a:solidFill>
                  <a:srgbClr val="00B050"/>
                </a:solidFill>
              </a:rPr>
              <a:t>본 과제의 상대벡터 서비스 목표 범위</a:t>
            </a:r>
            <a:r>
              <a:rPr lang="en-US" altLang="ko-KR" sz="1600" b="1" i="1" dirty="0">
                <a:solidFill>
                  <a:srgbClr val="00B050"/>
                </a:solidFill>
              </a:rPr>
              <a:t>(50 m)</a:t>
            </a:r>
            <a:r>
              <a:rPr lang="ko-KR" altLang="en-US" sz="1600" b="1" i="1" dirty="0">
                <a:solidFill>
                  <a:srgbClr val="00B050"/>
                </a:solidFill>
              </a:rPr>
              <a:t>내에서 무결성 보장 달성</a:t>
            </a:r>
            <a:endParaRPr lang="en-US" altLang="ko-KR" sz="1600" b="1" i="1" dirty="0">
              <a:solidFill>
                <a:srgbClr val="00B050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100" b="1" kern="0" spc="-130" dirty="0">
              <a:latin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-130" dirty="0">
                <a:latin typeface="+mn-ea"/>
              </a:rPr>
              <a:t>상대벡터 무결성 서비스 보장 범위 확장  및 성능 향상을 위한 이론 연구 수행</a:t>
            </a:r>
            <a:endParaRPr lang="en-US" altLang="ko-KR" sz="1800" b="1" kern="0" spc="-130" dirty="0">
              <a:latin typeface="+mn-ea"/>
            </a:endParaRP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단계에서 상대기체 기반 모니터가 아닌</a:t>
            </a:r>
            <a:br>
              <a:rPr lang="en-US" altLang="ko-KR" sz="1600" dirty="0"/>
            </a:br>
            <a:r>
              <a:rPr lang="ko-KR" altLang="en-US" sz="1600" dirty="0"/>
              <a:t>단독 기체 모니터를 활용한 무결성 보장 기법 및</a:t>
            </a:r>
            <a:endParaRPr lang="en-US" altLang="ko-KR" sz="1600" dirty="0"/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관성항법</a:t>
            </a:r>
            <a:r>
              <a:rPr lang="ko-KR" altLang="en-US" sz="1600" dirty="0"/>
              <a:t> 장치를 활용한 강건성 향상 연구</a:t>
            </a:r>
          </a:p>
          <a:p>
            <a:pPr marL="80691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상대 벡터 무결성 보장 범위를 </a:t>
            </a:r>
            <a:r>
              <a:rPr lang="en-US" altLang="ko-KR" sz="1600" b="1" dirty="0"/>
              <a:t>km </a:t>
            </a:r>
            <a:br>
              <a:rPr lang="en-US" altLang="ko-KR" sz="1600" b="1" dirty="0"/>
            </a:br>
            <a:r>
              <a:rPr lang="ko-KR" altLang="en-US" sz="1600" b="1" dirty="0"/>
              <a:t>수준으로 확장 가능성 확인 </a:t>
            </a:r>
            <a:endParaRPr lang="en-US" altLang="ko-KR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5264F0-63D3-42E3-BA46-6D6DE5C03A34}"/>
              </a:ext>
            </a:extLst>
          </p:cNvPr>
          <p:cNvSpPr/>
          <p:nvPr/>
        </p:nvSpPr>
        <p:spPr>
          <a:xfrm>
            <a:off x="3799605" y="1998310"/>
            <a:ext cx="6605385" cy="2212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5010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</a:t>
            </a:r>
            <a:r>
              <a:rPr lang="ko-KR" altLang="en-US" sz="2000" b="1">
                <a:solidFill>
                  <a:schemeClr val="bg1"/>
                </a:solidFill>
              </a:rPr>
              <a:t>현황 </a:t>
            </a:r>
            <a:r>
              <a:rPr lang="en-US" altLang="ko-KR" sz="2000" b="1" kern="0" spc="-150">
                <a:solidFill>
                  <a:srgbClr val="FFC000">
                    <a:lumMod val="60000"/>
                    <a:lumOff val="40000"/>
                  </a:srgbClr>
                </a:solidFill>
              </a:rPr>
              <a:t>[2/2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]</a:t>
            </a:r>
            <a:endParaRPr lang="ko-KR" altLang="en-US" sz="2000" spc="-150" dirty="0"/>
          </a:p>
        </p:txBody>
      </p:sp>
      <p:sp>
        <p:nvSpPr>
          <p:cNvPr id="3" name="직사각형 14">
            <a:extLst>
              <a:ext uri="{FF2B5EF4-FFF2-40B4-BE49-F238E27FC236}">
                <a16:creationId xmlns:a16="http://schemas.microsoft.com/office/drawing/2014/main" id="{D150376B-E2FE-C3A6-FCFF-9387D47CD689}"/>
              </a:ext>
            </a:extLst>
          </p:cNvPr>
          <p:cNvSpPr/>
          <p:nvPr/>
        </p:nvSpPr>
        <p:spPr>
          <a:xfrm>
            <a:off x="367619" y="6594533"/>
            <a:ext cx="10140528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 무결성 보장 알고리즘 개발 및 성능 향상을 위한 추가 연구 수행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42A8B14-6423-4B9A-87FF-AD78C7B2997E}"/>
              </a:ext>
            </a:extLst>
          </p:cNvPr>
          <p:cNvSpPr/>
          <p:nvPr/>
        </p:nvSpPr>
        <p:spPr>
          <a:xfrm>
            <a:off x="530115" y="2653171"/>
            <a:ext cx="2815182" cy="86166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4000"/>
                  <a:lumOff val="26000"/>
                </a:schemeClr>
              </a:gs>
              <a:gs pos="89375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36000"/>
                  <a:lumOff val="64000"/>
                </a:schemeClr>
              </a:gs>
              <a:gs pos="83000">
                <a:schemeClr val="accent1">
                  <a:lumMod val="24000"/>
                  <a:lumOff val="76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4D1B987-7C1C-4712-B006-80595DE3B725}"/>
              </a:ext>
            </a:extLst>
          </p:cNvPr>
          <p:cNvSpPr/>
          <p:nvPr/>
        </p:nvSpPr>
        <p:spPr>
          <a:xfrm rot="11357116">
            <a:off x="1999653" y="2395104"/>
            <a:ext cx="465610" cy="368466"/>
          </a:xfrm>
          <a:custGeom>
            <a:avLst/>
            <a:gdLst>
              <a:gd name="connsiteX0" fmla="*/ 914400 w 914400"/>
              <a:gd name="connsiteY0" fmla="*/ 0 h 1971675"/>
              <a:gd name="connsiteX1" fmla="*/ 285750 w 914400"/>
              <a:gd name="connsiteY1" fmla="*/ 1238250 h 1971675"/>
              <a:gd name="connsiteX2" fmla="*/ 466725 w 914400"/>
              <a:gd name="connsiteY2" fmla="*/ 1152525 h 1971675"/>
              <a:gd name="connsiteX3" fmla="*/ 0 w 914400"/>
              <a:gd name="connsiteY3" fmla="*/ 1971675 h 1971675"/>
              <a:gd name="connsiteX4" fmla="*/ 704850 w 914400"/>
              <a:gd name="connsiteY4" fmla="*/ 981075 h 1971675"/>
              <a:gd name="connsiteX5" fmla="*/ 438150 w 914400"/>
              <a:gd name="connsiteY5" fmla="*/ 1095375 h 1971675"/>
              <a:gd name="connsiteX6" fmla="*/ 914400 w 914400"/>
              <a:gd name="connsiteY6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971675">
                <a:moveTo>
                  <a:pt x="914400" y="0"/>
                </a:moveTo>
                <a:lnTo>
                  <a:pt x="285750" y="1238250"/>
                </a:lnTo>
                <a:lnTo>
                  <a:pt x="466725" y="1152525"/>
                </a:lnTo>
                <a:lnTo>
                  <a:pt x="0" y="1971675"/>
                </a:lnTo>
                <a:lnTo>
                  <a:pt x="704850" y="981075"/>
                </a:lnTo>
                <a:lnTo>
                  <a:pt x="438150" y="1095375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8466D9C-167E-404D-BBCF-57C43EF65923}"/>
              </a:ext>
            </a:extLst>
          </p:cNvPr>
          <p:cNvSpPr/>
          <p:nvPr/>
        </p:nvSpPr>
        <p:spPr>
          <a:xfrm rot="10242884" flipH="1">
            <a:off x="1278647" y="2399112"/>
            <a:ext cx="465610" cy="368466"/>
          </a:xfrm>
          <a:custGeom>
            <a:avLst/>
            <a:gdLst>
              <a:gd name="connsiteX0" fmla="*/ 914400 w 914400"/>
              <a:gd name="connsiteY0" fmla="*/ 0 h 1971675"/>
              <a:gd name="connsiteX1" fmla="*/ 285750 w 914400"/>
              <a:gd name="connsiteY1" fmla="*/ 1238250 h 1971675"/>
              <a:gd name="connsiteX2" fmla="*/ 466725 w 914400"/>
              <a:gd name="connsiteY2" fmla="*/ 1152525 h 1971675"/>
              <a:gd name="connsiteX3" fmla="*/ 0 w 914400"/>
              <a:gd name="connsiteY3" fmla="*/ 1971675 h 1971675"/>
              <a:gd name="connsiteX4" fmla="*/ 704850 w 914400"/>
              <a:gd name="connsiteY4" fmla="*/ 981075 h 1971675"/>
              <a:gd name="connsiteX5" fmla="*/ 438150 w 914400"/>
              <a:gd name="connsiteY5" fmla="*/ 1095375 h 1971675"/>
              <a:gd name="connsiteX6" fmla="*/ 914400 w 914400"/>
              <a:gd name="connsiteY6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971675">
                <a:moveTo>
                  <a:pt x="914400" y="0"/>
                </a:moveTo>
                <a:lnTo>
                  <a:pt x="285750" y="1238250"/>
                </a:lnTo>
                <a:lnTo>
                  <a:pt x="466725" y="1152525"/>
                </a:lnTo>
                <a:lnTo>
                  <a:pt x="0" y="1971675"/>
                </a:lnTo>
                <a:lnTo>
                  <a:pt x="704850" y="981075"/>
                </a:lnTo>
                <a:lnTo>
                  <a:pt x="438150" y="1095375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4" descr="Drone Vector Art, Icons, and Graphics for Free Download">
            <a:extLst>
              <a:ext uri="{FF2B5EF4-FFF2-40B4-BE49-F238E27FC236}">
                <a16:creationId xmlns:a16="http://schemas.microsoft.com/office/drawing/2014/main" id="{7BFCA0BF-4307-4936-A6A8-2C6DA16F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15" y="2099050"/>
            <a:ext cx="707782" cy="4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4" descr="Drone Vector Art, Icons, and Graphics for Free Download">
            <a:extLst>
              <a:ext uri="{FF2B5EF4-FFF2-40B4-BE49-F238E27FC236}">
                <a16:creationId xmlns:a16="http://schemas.microsoft.com/office/drawing/2014/main" id="{C50EC029-B750-47D6-ABCE-C1E1951F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73" y="2588002"/>
            <a:ext cx="1036350" cy="6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DBB1EC-03DE-43F6-ACCF-C9CD44C6D62E}"/>
              </a:ext>
            </a:extLst>
          </p:cNvPr>
          <p:cNvSpPr txBox="1"/>
          <p:nvPr/>
        </p:nvSpPr>
        <p:spPr>
          <a:xfrm>
            <a:off x="292402" y="2877316"/>
            <a:ext cx="1492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/>
              <a:t>상대기체 기반 </a:t>
            </a:r>
            <a:r>
              <a:rPr lang="ko-KR" altLang="en-US" sz="1050" b="1" dirty="0"/>
              <a:t>모니터</a:t>
            </a:r>
            <a:endParaRPr lang="en-US" altLang="ko-KR" sz="1050" b="1" dirty="0"/>
          </a:p>
          <a:p>
            <a:pPr algn="ctr"/>
            <a:r>
              <a:rPr lang="en-US" altLang="ko-KR" sz="1050" b="1" dirty="0"/>
              <a:t>(Eph., CCD,…)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AEA43-40DD-4847-A043-61AF1F0BA224}"/>
              </a:ext>
            </a:extLst>
          </p:cNvPr>
          <p:cNvSpPr txBox="1"/>
          <p:nvPr/>
        </p:nvSpPr>
        <p:spPr>
          <a:xfrm>
            <a:off x="1594645" y="312501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/>
              <a:t>Base</a:t>
            </a:r>
            <a:endParaRPr lang="ko-KR" altLang="en-US" sz="1400" b="1" i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7C1229-201A-4FF6-BF20-98B31D2A1A66}"/>
              </a:ext>
            </a:extLst>
          </p:cNvPr>
          <p:cNvCxnSpPr>
            <a:cxnSpLocks/>
            <a:endCxn id="16" idx="5"/>
          </p:cNvCxnSpPr>
          <p:nvPr/>
        </p:nvCxnSpPr>
        <p:spPr>
          <a:xfrm>
            <a:off x="1896640" y="3104498"/>
            <a:ext cx="1036383" cy="2841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476028-1546-4C0F-840A-1E7A1EF05EE4}"/>
              </a:ext>
            </a:extLst>
          </p:cNvPr>
          <p:cNvSpPr txBox="1"/>
          <p:nvPr/>
        </p:nvSpPr>
        <p:spPr>
          <a:xfrm>
            <a:off x="1936943" y="3499624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rgbClr val="0000FF"/>
                </a:solidFill>
              </a:rPr>
              <a:t>무결성 보장 범위</a:t>
            </a:r>
            <a:endParaRPr lang="en-US" altLang="ko-KR" sz="1600" b="1" i="1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b="1" i="1" dirty="0">
                <a:solidFill>
                  <a:srgbClr val="0000FF"/>
                </a:solidFill>
              </a:rPr>
              <a:t>목표 </a:t>
            </a:r>
            <a:r>
              <a:rPr lang="en-US" altLang="ko-KR" sz="1600" b="1" i="1" dirty="0">
                <a:solidFill>
                  <a:srgbClr val="0000FF"/>
                </a:solidFill>
              </a:rPr>
              <a:t>: ~ 50 m</a:t>
            </a:r>
            <a:endParaRPr lang="ko-KR" altLang="en-US" sz="1600" b="1" i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58FF4-BC8D-4A1E-A946-C45A252FB57B}"/>
              </a:ext>
            </a:extLst>
          </p:cNvPr>
          <p:cNvSpPr txBox="1"/>
          <p:nvPr/>
        </p:nvSpPr>
        <p:spPr>
          <a:xfrm>
            <a:off x="4484599" y="2706189"/>
            <a:ext cx="138499" cy="71333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ko-KR" altLang="en-US" sz="900" dirty="0"/>
              <a:t>상대 벡터 </a:t>
            </a:r>
            <a:r>
              <a:rPr lang="en-US" altLang="ko-KR" sz="900" dirty="0"/>
              <a:t>(m)</a:t>
            </a:r>
            <a:endParaRPr lang="ko-KR" altLang="en-US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9E5A17-4297-43AA-A688-28AA1A8B9223}"/>
              </a:ext>
            </a:extLst>
          </p:cNvPr>
          <p:cNvSpPr txBox="1"/>
          <p:nvPr/>
        </p:nvSpPr>
        <p:spPr>
          <a:xfrm>
            <a:off x="6276077" y="4015149"/>
            <a:ext cx="391133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ko-KR" altLang="en-US" sz="900" dirty="0"/>
              <a:t>시간 </a:t>
            </a:r>
            <a:r>
              <a:rPr lang="en-US" altLang="ko-KR" sz="900" dirty="0"/>
              <a:t>(s)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E3812-12F7-4D5C-9BB9-CBC1586ACFC0}"/>
              </a:ext>
            </a:extLst>
          </p:cNvPr>
          <p:cNvSpPr txBox="1"/>
          <p:nvPr/>
        </p:nvSpPr>
        <p:spPr>
          <a:xfrm>
            <a:off x="5800555" y="2045151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단계 연구 내용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79C9E-17A9-474E-9385-432ED7B8C68D}"/>
              </a:ext>
            </a:extLst>
          </p:cNvPr>
          <p:cNvSpPr txBox="1"/>
          <p:nvPr/>
        </p:nvSpPr>
        <p:spPr>
          <a:xfrm>
            <a:off x="8072279" y="3428620"/>
            <a:ext cx="25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모니터 정상 작동 확인</a:t>
            </a:r>
            <a:endParaRPr lang="en-US" altLang="ko-KR" sz="1400" b="1" dirty="0"/>
          </a:p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보호 수준 검증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EE4EE-B846-4680-A1DE-F137EB46C2D4}"/>
              </a:ext>
            </a:extLst>
          </p:cNvPr>
          <p:cNvSpPr txBox="1"/>
          <p:nvPr/>
        </p:nvSpPr>
        <p:spPr>
          <a:xfrm>
            <a:off x="3811835" y="351075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무결성 기능 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On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F6EDB9-B7C4-4F7B-AB6B-374805089AC0}"/>
              </a:ext>
            </a:extLst>
          </p:cNvPr>
          <p:cNvSpPr txBox="1"/>
          <p:nvPr/>
        </p:nvSpPr>
        <p:spPr>
          <a:xfrm>
            <a:off x="3830172" y="234850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무결성 기능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Off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7BF36-2B1D-4F76-B712-5033AD78401E}"/>
              </a:ext>
            </a:extLst>
          </p:cNvPr>
          <p:cNvSpPr/>
          <p:nvPr/>
        </p:nvSpPr>
        <p:spPr>
          <a:xfrm>
            <a:off x="8097146" y="2562293"/>
            <a:ext cx="2276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위성 고장 상황을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가정하여 검증 수행</a:t>
            </a:r>
            <a:endParaRPr lang="en-US" altLang="ko-KR" sz="1400" b="1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F959671-A113-47C2-A412-246ED4D5F113}"/>
              </a:ext>
            </a:extLst>
          </p:cNvPr>
          <p:cNvSpPr/>
          <p:nvPr/>
        </p:nvSpPr>
        <p:spPr>
          <a:xfrm>
            <a:off x="8955789" y="3155704"/>
            <a:ext cx="576064" cy="2294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678A71E-EC3A-4654-BE46-EF94D1DF6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3"/>
          <a:stretch/>
        </p:blipFill>
        <p:spPr>
          <a:xfrm>
            <a:off x="6005403" y="4706541"/>
            <a:ext cx="2161637" cy="175202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9051DF1-68F5-4722-A422-ED9F81ED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523" y="4685007"/>
            <a:ext cx="2297490" cy="169401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6FA7C4C-E8BE-4C6D-9179-4839E4062332}"/>
              </a:ext>
            </a:extLst>
          </p:cNvPr>
          <p:cNvSpPr txBox="1"/>
          <p:nvPr/>
        </p:nvSpPr>
        <p:spPr>
          <a:xfrm>
            <a:off x="6222448" y="6015698"/>
            <a:ext cx="41563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accent1">
                    <a:lumMod val="75000"/>
                  </a:schemeClr>
                </a:solidFill>
              </a:rPr>
              <a:t>무결성을 고려한 미지 정수 검증 방법 제안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0A25D23-8742-4507-9B00-FE5E2E77B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2" t="36898" r="6630" b="5936"/>
          <a:stretch/>
        </p:blipFill>
        <p:spPr>
          <a:xfrm>
            <a:off x="4631039" y="2307183"/>
            <a:ext cx="3425338" cy="1697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8605D1-7351-433A-8A7D-61D9AFC201FF}"/>
              </a:ext>
            </a:extLst>
          </p:cNvPr>
          <p:cNvSpPr txBox="1"/>
          <p:nvPr/>
        </p:nvSpPr>
        <p:spPr>
          <a:xfrm>
            <a:off x="5970588" y="2706189"/>
            <a:ext cx="1996059" cy="27699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고장 주입 시 큰 오차 발생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034881-7351-4EBE-9705-3494F6056FC6}"/>
              </a:ext>
            </a:extLst>
          </p:cNvPr>
          <p:cNvSpPr txBox="1"/>
          <p:nvPr/>
        </p:nvSpPr>
        <p:spPr>
          <a:xfrm>
            <a:off x="6414861" y="3585267"/>
            <a:ext cx="1489510" cy="27699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cm </a:t>
            </a:r>
            <a:r>
              <a:rPr lang="ko-KR" altLang="en-US" sz="1200" b="1" dirty="0">
                <a:solidFill>
                  <a:srgbClr val="C00000"/>
                </a:solidFill>
              </a:rPr>
              <a:t>수준 오차 유지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28A6788-8D3E-4798-A651-4D3E61084984}"/>
              </a:ext>
            </a:extLst>
          </p:cNvPr>
          <p:cNvSpPr/>
          <p:nvPr/>
        </p:nvSpPr>
        <p:spPr>
          <a:xfrm>
            <a:off x="5443300" y="2368991"/>
            <a:ext cx="401664" cy="1509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81799-CF98-4369-844D-502DD73645EE}"/>
              </a:ext>
            </a:extLst>
          </p:cNvPr>
          <p:cNvSpPr txBox="1"/>
          <p:nvPr/>
        </p:nvSpPr>
        <p:spPr>
          <a:xfrm>
            <a:off x="4913174" y="2104375"/>
            <a:ext cx="85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고장 주입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1E5109-550E-86D0-7905-E71E397A1242}"/>
              </a:ext>
            </a:extLst>
          </p:cNvPr>
          <p:cNvCxnSpPr/>
          <p:nvPr/>
        </p:nvCxnSpPr>
        <p:spPr>
          <a:xfrm>
            <a:off x="8119458" y="2355149"/>
            <a:ext cx="345898" cy="0"/>
          </a:xfrm>
          <a:prstGeom prst="line">
            <a:avLst/>
          </a:prstGeom>
          <a:ln w="38100">
            <a:solidFill>
              <a:srgbClr val="90B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7BAED2-CA23-B965-7924-D1FA98E0273D}"/>
              </a:ext>
            </a:extLst>
          </p:cNvPr>
          <p:cNvCxnSpPr/>
          <p:nvPr/>
        </p:nvCxnSpPr>
        <p:spPr>
          <a:xfrm>
            <a:off x="8119458" y="2211133"/>
            <a:ext cx="34589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CD89C2-AA70-E227-614E-DBAA6DEC4B3A}"/>
              </a:ext>
            </a:extLst>
          </p:cNvPr>
          <p:cNvSpPr txBox="1"/>
          <p:nvPr/>
        </p:nvSpPr>
        <p:spPr>
          <a:xfrm>
            <a:off x="8443284" y="20873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위치오차</a:t>
            </a:r>
            <a:endParaRPr lang="en-US" altLang="ko-KR" sz="1000" dirty="0"/>
          </a:p>
          <a:p>
            <a:r>
              <a:rPr lang="ko-KR" altLang="en-US" sz="1000" dirty="0"/>
              <a:t>보호수준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12BAE-F116-A2ED-0870-F92F1AEA4B39}"/>
              </a:ext>
            </a:extLst>
          </p:cNvPr>
          <p:cNvSpPr/>
          <p:nvPr/>
        </p:nvSpPr>
        <p:spPr>
          <a:xfrm>
            <a:off x="8078689" y="2079829"/>
            <a:ext cx="1015628" cy="367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0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B769F23-926B-437E-8DEA-F8864A7ED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9" y="2786866"/>
            <a:ext cx="7591937" cy="460876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22164" y="108223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세부 연구목표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C6B0A15-D8CD-4F1B-BF65-6E0BA6FAF75B}"/>
              </a:ext>
            </a:extLst>
          </p:cNvPr>
          <p:cNvSpPr txBox="1">
            <a:spLocks/>
          </p:cNvSpPr>
          <p:nvPr/>
        </p:nvSpPr>
        <p:spPr>
          <a:xfrm>
            <a:off x="306140" y="1476375"/>
            <a:ext cx="9937104" cy="892061"/>
          </a:xfrm>
          <a:prstGeom prst="rect">
            <a:avLst/>
          </a:prstGeom>
        </p:spPr>
        <p:txBody>
          <a:bodyPr vert="horz" lIns="104233" tIns="52116" rIns="104233" bIns="52116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불릿</a:t>
            </a:r>
            <a:r>
              <a:rPr lang="ko-KR" altLang="en-US" sz="1800" dirty="0"/>
              <a:t> 예제 단계 </a:t>
            </a:r>
            <a:r>
              <a:rPr lang="en-US" altLang="ko-KR" sz="1800" dirty="0"/>
              <a:t>1</a:t>
            </a:r>
          </a:p>
          <a:p>
            <a:pPr lvl="1">
              <a:buClr>
                <a:schemeClr val="tx1"/>
              </a:buCl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불릿</a:t>
            </a:r>
            <a:r>
              <a:rPr lang="ko-KR" altLang="en-US" sz="1600" dirty="0"/>
              <a:t> 예제 단계 </a:t>
            </a:r>
            <a:r>
              <a:rPr lang="en-US" altLang="ko-KR" sz="1600" dirty="0"/>
              <a:t>2</a:t>
            </a:r>
          </a:p>
          <a:p>
            <a:pPr lvl="1">
              <a:buClr>
                <a:schemeClr val="tx1"/>
              </a:buCl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불릿</a:t>
            </a:r>
            <a:r>
              <a:rPr lang="ko-KR" altLang="en-US" sz="1600" dirty="0"/>
              <a:t> 예제 단계 </a:t>
            </a:r>
            <a:r>
              <a:rPr lang="en-US" altLang="ko-KR" sz="1600" dirty="0"/>
              <a:t>2</a:t>
            </a:r>
            <a:endParaRPr lang="en-US" altLang="ko-KR" sz="1800" dirty="0"/>
          </a:p>
          <a:p>
            <a:pPr marL="700087" lvl="1" indent="-342900">
              <a:buClrTx/>
              <a:buFont typeface="+mj-ea"/>
              <a:buAutoNum type="circleNumDbPlain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357187" lvl="1" indent="0">
              <a:buFont typeface="Wingdings" panose="05000000000000000000" pitchFamily="2" charset="2"/>
              <a:buNone/>
            </a:pPr>
            <a:endParaRPr lang="ko-KR" altLang="en-US" dirty="0"/>
          </a:p>
          <a:p>
            <a:pPr marL="357187" lvl="1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2819E9-2048-4687-A9D1-515C75E3EAEE}"/>
              </a:ext>
            </a:extLst>
          </p:cNvPr>
          <p:cNvGrpSpPr/>
          <p:nvPr/>
        </p:nvGrpSpPr>
        <p:grpSpPr>
          <a:xfrm>
            <a:off x="306140" y="1116335"/>
            <a:ext cx="10081120" cy="1584176"/>
            <a:chOff x="306140" y="1116335"/>
            <a:chExt cx="10081120" cy="131810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3565D32-945D-4895-9385-FCCA22ADBFC2}"/>
                </a:ext>
              </a:extLst>
            </p:cNvPr>
            <p:cNvGrpSpPr/>
            <p:nvPr/>
          </p:nvGrpSpPr>
          <p:grpSpPr>
            <a:xfrm>
              <a:off x="306140" y="1171420"/>
              <a:ext cx="10081120" cy="1263024"/>
              <a:chOff x="306140" y="1171420"/>
              <a:chExt cx="10081120" cy="1263024"/>
            </a:xfrm>
          </p:grpSpPr>
          <p:sp>
            <p:nvSpPr>
              <p:cNvPr id="24" name="양쪽 모서리가 둥근 사각형 27">
                <a:extLst>
                  <a:ext uri="{FF2B5EF4-FFF2-40B4-BE49-F238E27FC236}">
                    <a16:creationId xmlns:a16="http://schemas.microsoft.com/office/drawing/2014/main" id="{3B02AA95-C1A1-4938-97B5-F5BA57488D9D}"/>
                  </a:ext>
                </a:extLst>
              </p:cNvPr>
              <p:cNvSpPr/>
              <p:nvPr/>
            </p:nvSpPr>
            <p:spPr>
              <a:xfrm>
                <a:off x="306140" y="1171420"/>
                <a:ext cx="10081120" cy="1263024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3369469-D0FC-44BE-BC61-2002F819C1CD}"/>
                  </a:ext>
                </a:extLst>
              </p:cNvPr>
              <p:cNvCxnSpPr/>
              <p:nvPr/>
            </p:nvCxnSpPr>
            <p:spPr>
              <a:xfrm>
                <a:off x="3865826" y="1171420"/>
                <a:ext cx="67776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1832ECDB-9C5A-4DDE-8D21-10CF86880E91}"/>
                </a:ext>
              </a:extLst>
            </p:cNvPr>
            <p:cNvSpPr/>
            <p:nvPr/>
          </p:nvSpPr>
          <p:spPr>
            <a:xfrm>
              <a:off x="4518620" y="1116335"/>
              <a:ext cx="108000" cy="108000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26" name="순서도: 수행의 시작/종료 4">
            <a:extLst>
              <a:ext uri="{FF2B5EF4-FFF2-40B4-BE49-F238E27FC236}">
                <a16:creationId xmlns:a16="http://schemas.microsoft.com/office/drawing/2014/main" id="{54D6CDA7-85B9-4499-B24B-3644FE6412C1}"/>
              </a:ext>
            </a:extLst>
          </p:cNvPr>
          <p:cNvSpPr/>
          <p:nvPr/>
        </p:nvSpPr>
        <p:spPr>
          <a:xfrm rot="5400000">
            <a:off x="3028673" y="-1777756"/>
            <a:ext cx="459591" cy="590465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6000">
                <a:schemeClr val="accent6">
                  <a:lumMod val="95000"/>
                  <a:lumOff val="5000"/>
                </a:schemeClr>
              </a:gs>
              <a:gs pos="100000">
                <a:srgbClr val="518C3C"/>
              </a:gs>
            </a:gsLst>
            <a:lin ang="10800000" scaled="1"/>
            <a:tileRect/>
          </a:gra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spc="-15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855BAB-4E94-4F77-B9F0-855F19E1F9E3}"/>
              </a:ext>
            </a:extLst>
          </p:cNvPr>
          <p:cNvSpPr/>
          <p:nvPr/>
        </p:nvSpPr>
        <p:spPr>
          <a:xfrm>
            <a:off x="398058" y="973480"/>
            <a:ext cx="56605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위성항법</a:t>
            </a:r>
            <a:r>
              <a:rPr lang="ko-KR" altLang="en-US" sz="2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정밀도 향상 및 무결성 확보기술 개발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E425AFB-987A-45D0-A753-F2D92F117F62}"/>
              </a:ext>
            </a:extLst>
          </p:cNvPr>
          <p:cNvSpPr txBox="1">
            <a:spLocks/>
          </p:cNvSpPr>
          <p:nvPr/>
        </p:nvSpPr>
        <p:spPr>
          <a:xfrm>
            <a:off x="415192" y="1487563"/>
            <a:ext cx="9900060" cy="1140939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위성 항법보강시스템을 활용한 </a:t>
            </a:r>
            <a:r>
              <a:rPr lang="ko-KR" altLang="en-US" sz="1800" dirty="0" err="1"/>
              <a:t>측위</a:t>
            </a:r>
            <a:r>
              <a:rPr lang="ko-KR" altLang="en-US" sz="1800" dirty="0"/>
              <a:t> 정확도 향상기술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절대항법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개활지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1,2</a:t>
            </a:r>
            <a:r>
              <a:rPr lang="en-US" altLang="ko-KR" sz="1800" dirty="0"/>
              <a:t>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다중 경로 탐지 및 대응기술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절대항법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도심지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3</a:t>
            </a:r>
            <a:r>
              <a:rPr lang="en-US" altLang="ko-KR" sz="1800" b="1" dirty="0"/>
              <a:t>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dirty="0"/>
              <a:t>다중 무인이동체용 상대벡터 및 무결성 기술 개발 </a:t>
            </a:r>
            <a:r>
              <a:rPr lang="en-US" altLang="ko-KR" sz="1800" dirty="0"/>
              <a:t>(</a:t>
            </a:r>
            <a:r>
              <a:rPr lang="ko-KR" altLang="en-US" sz="1800" b="1" dirty="0" err="1">
                <a:solidFill>
                  <a:srgbClr val="0070C0"/>
                </a:solidFill>
              </a:rPr>
              <a:t>상대항법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개활지</a:t>
            </a:r>
            <a:r>
              <a:rPr lang="en-US" altLang="ko-KR" sz="1800" b="1" dirty="0">
                <a:solidFill>
                  <a:srgbClr val="0070C0"/>
                </a:solidFill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세부기술</a:t>
            </a:r>
            <a:r>
              <a:rPr lang="en-US" altLang="ko-KR" sz="1800" b="1" dirty="0">
                <a:solidFill>
                  <a:srgbClr val="0070C0"/>
                </a:solidFill>
              </a:rPr>
              <a:t>4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6786860" y="5400811"/>
            <a:ext cx="3896632" cy="1080120"/>
          </a:xfrm>
          <a:prstGeom prst="roundRect">
            <a:avLst>
              <a:gd name="adj" fmla="val 34750"/>
            </a:avLst>
          </a:prstGeom>
          <a:gradFill>
            <a:gsLst>
              <a:gs pos="16000">
                <a:srgbClr val="FFE799"/>
              </a:gs>
              <a:gs pos="100000">
                <a:srgbClr val="F4BA3A"/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4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r>
              <a:rPr lang="ko-KR" altLang="en-US" sz="2000" b="1" dirty="0">
                <a:solidFill>
                  <a:schemeClr val="tx1"/>
                </a:solidFill>
              </a:rPr>
              <a:t>절대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및 상대 </a:t>
            </a:r>
            <a:r>
              <a:rPr lang="ko-KR" altLang="en-US" sz="2000" b="1" dirty="0" err="1">
                <a:solidFill>
                  <a:schemeClr val="tx1"/>
                </a:solidFill>
              </a:rPr>
              <a:t>항법용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cm</a:t>
            </a:r>
            <a:r>
              <a:rPr lang="ko-KR" altLang="en-US" sz="2000" b="1" dirty="0">
                <a:solidFill>
                  <a:schemeClr val="tx1"/>
                </a:solidFill>
              </a:rPr>
              <a:t>급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</a:rPr>
              <a:t>반송파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 정확도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2000" b="1" dirty="0">
                <a:solidFill>
                  <a:schemeClr val="tx1"/>
                </a:solidFill>
              </a:rPr>
              <a:t>무결성 기술 개발</a:t>
            </a: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85E3B73-5F1D-4DEC-BD1A-4E92133ED5FC}"/>
              </a:ext>
            </a:extLst>
          </p:cNvPr>
          <p:cNvSpPr/>
          <p:nvPr/>
        </p:nvSpPr>
        <p:spPr>
          <a:xfrm>
            <a:off x="6210798" y="1116332"/>
            <a:ext cx="144016" cy="136152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6" name="사각형: 둥근 모서리 16"/>
          <p:cNvSpPr/>
          <p:nvPr/>
        </p:nvSpPr>
        <p:spPr>
          <a:xfrm>
            <a:off x="6786860" y="6516935"/>
            <a:ext cx="3896632" cy="966506"/>
          </a:xfrm>
          <a:prstGeom prst="roundRect">
            <a:avLst>
              <a:gd name="adj" fmla="val 34750"/>
            </a:avLst>
          </a:prstGeom>
          <a:gradFill>
            <a:gsLst>
              <a:gs pos="16000">
                <a:srgbClr val="FFE799"/>
              </a:gs>
              <a:gs pos="100000">
                <a:srgbClr val="F4BA3A"/>
              </a:gs>
            </a:gsLst>
            <a:path path="circle">
              <a:fillToRect l="50000" t="-80000" r="50000" b="180000"/>
            </a:path>
          </a:gradFill>
          <a:ln>
            <a:solidFill>
              <a:schemeClr val="accent4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도심 </a:t>
            </a:r>
            <a:r>
              <a:rPr lang="ko-KR" altLang="en-US" sz="2000" b="1" dirty="0" err="1">
                <a:solidFill>
                  <a:schemeClr val="tx1"/>
                </a:solidFill>
              </a:rPr>
              <a:t>환경용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m</a:t>
            </a:r>
            <a:r>
              <a:rPr lang="ko-KR" altLang="en-US" sz="2000" b="1" dirty="0">
                <a:solidFill>
                  <a:schemeClr val="tx1"/>
                </a:solidFill>
              </a:rPr>
              <a:t>급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코드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</a:rPr>
              <a:t> 정확도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다중경로</a:t>
            </a:r>
            <a:r>
              <a:rPr lang="en-US" altLang="ko-KR" sz="2000" b="1" dirty="0">
                <a:solidFill>
                  <a:schemeClr val="tx1"/>
                </a:solidFill>
              </a:rPr>
              <a:t>(Multipath)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저감기술 개발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오른쪽 화살표 2">
            <a:extLst>
              <a:ext uri="{FF2B5EF4-FFF2-40B4-BE49-F238E27FC236}">
                <a16:creationId xmlns:a16="http://schemas.microsoft.com/office/drawing/2014/main" id="{AFA5F507-0A0D-4DDF-80BA-BE594A190CEF}"/>
              </a:ext>
            </a:extLst>
          </p:cNvPr>
          <p:cNvSpPr/>
          <p:nvPr/>
        </p:nvSpPr>
        <p:spPr>
          <a:xfrm>
            <a:off x="6354812" y="6228903"/>
            <a:ext cx="756030" cy="458517"/>
          </a:xfrm>
          <a:prstGeom prst="rightArrow">
            <a:avLst>
              <a:gd name="adj1" fmla="val 50000"/>
              <a:gd name="adj2" fmla="val 74063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80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35216" y="989213"/>
            <a:ext cx="10225136" cy="628051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위탁과제</a:t>
            </a: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</a:t>
            </a:r>
            <a:endParaRPr lang="ko-KR" altLang="en-US" sz="2000" spc="-15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40116-102E-1B12-4E0C-0C9E33EF65A5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496687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구현 및 연동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세부 기술 개발 알고리즘 실시간용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C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코드 변환 및 결과 확인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내부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chip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간 시각 동기화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Protocol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점검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및 연동 시험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측정치 생성 및 통신 주기 단축 진행중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Pixhawk4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호환성 확보 방안 도출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PX4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센서 통합 구조 및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time delay 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관련 요구조건 파악 </a:t>
            </a:r>
            <a:endParaRPr lang="en-US" altLang="ko-KR" sz="160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PX4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와의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호환성 확보를 위하여 기존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GNSS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목표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(output rate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2Hz)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대비 성능 향상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(&gt;4Hz)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필요</a:t>
            </a:r>
            <a:endParaRPr lang="en-US" altLang="ko-KR" sz="160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개발되는 하드웨어보다 상향된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output rate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확보를 위한 추가적인 알고리즘 개발 필요</a:t>
            </a:r>
            <a:endParaRPr lang="en-US" altLang="ko-KR" sz="160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Pixhawk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연동을 위한 </a:t>
            </a: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Hardware Flexibility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  <a:sym typeface="Wingdings" panose="05000000000000000000" pitchFamily="2" charset="2"/>
              </a:rPr>
              <a:t>확보 방안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  <a:sym typeface="Wingdings" panose="05000000000000000000" pitchFamily="2" charset="2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할당된 임무 또는 연동되는 </a:t>
            </a:r>
            <a:r>
              <a:rPr kumimoji="0" lang="en-US" altLang="ko-KR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FC</a:t>
            </a: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의 종류</a:t>
            </a:r>
            <a:r>
              <a:rPr kumimoji="0" lang="en-US" altLang="ko-KR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또는 버전</a:t>
            </a:r>
            <a:r>
              <a:rPr kumimoji="0" lang="en-US" altLang="ko-KR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kumimoji="0" lang="ko-KR" altLang="en-US" sz="1600" spc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에</a:t>
            </a: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따라</a:t>
            </a:r>
            <a:br>
              <a:rPr kumimoji="0" lang="en-US" altLang="ko-KR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수신기의 요구 성능 상이 </a:t>
            </a:r>
            <a:endParaRPr kumimoji="0" lang="en-US" altLang="ko-KR" sz="1600" spc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Pixhawk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등 다양한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FC (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또는 버전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)</a:t>
            </a:r>
            <a:r>
              <a:rPr lang="ko-KR" altLang="en-US" sz="160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에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능동적으로 대처하기 위하여</a:t>
            </a:r>
            <a:b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</a:b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Hardware Flexibility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확보 필요</a:t>
            </a:r>
            <a:endParaRPr lang="en-US" altLang="ko-KR" sz="160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sym typeface="Wingdings" panose="05000000000000000000" pitchFamily="2" charset="2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효율적인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Hardware Flexibility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확보를 위하여  </a:t>
            </a:r>
            <a: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RF </a:t>
            </a:r>
            <a:r>
              <a:rPr lang="ko-KR" altLang="en-US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특성상 변경이 어려운</a:t>
            </a:r>
            <a:br>
              <a:rPr lang="en-US" altLang="ko-KR" sz="160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</a:b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항법 신호 수신부와 유연한 확장이 가능한 </a:t>
            </a:r>
            <a:r>
              <a:rPr kumimoji="0" lang="ko-KR" altLang="en-US" sz="1600" spc="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프로세싱부</a:t>
            </a:r>
            <a:r>
              <a:rPr kumimoji="0" lang="ko-KR" altLang="en-US" sz="1600" spc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별도 개발 예정 </a:t>
            </a:r>
            <a:endParaRPr kumimoji="0" lang="en-US" altLang="ko-KR" sz="1600" i="0" u="none" strike="noStrike" kern="1200" cap="none" spc="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7F5739-3D26-1A37-32D3-11FA7A296CF3}"/>
              </a:ext>
            </a:extLst>
          </p:cNvPr>
          <p:cNvGrpSpPr/>
          <p:nvPr/>
        </p:nvGrpSpPr>
        <p:grpSpPr>
          <a:xfrm>
            <a:off x="6559230" y="4716735"/>
            <a:ext cx="3972046" cy="1820506"/>
            <a:chOff x="120011" y="3078404"/>
            <a:chExt cx="7286723" cy="33397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5160F6-EF2F-A9B2-ACBE-0F2DF558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1" y="3078404"/>
              <a:ext cx="7235707" cy="27393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9DF39-CD4E-A14E-4647-64F8830E25F6}"/>
                </a:ext>
              </a:extLst>
            </p:cNvPr>
            <p:cNvSpPr txBox="1"/>
            <p:nvPr/>
          </p:nvSpPr>
          <p:spPr>
            <a:xfrm>
              <a:off x="4659882" y="5797045"/>
              <a:ext cx="2746852" cy="62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/>
                <a:t>프로세싱부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FA5617-157C-B2F4-12B9-03945E1E52C0}"/>
                </a:ext>
              </a:extLst>
            </p:cNvPr>
            <p:cNvSpPr txBox="1"/>
            <p:nvPr/>
          </p:nvSpPr>
          <p:spPr>
            <a:xfrm>
              <a:off x="1252603" y="5769823"/>
              <a:ext cx="2746852" cy="62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신호 </a:t>
              </a:r>
              <a:r>
                <a:rPr lang="ko-KR" altLang="en-US" sz="1600" dirty="0" err="1"/>
                <a:t>수신부</a:t>
              </a:r>
              <a:endParaRPr lang="ko-KR" altLang="en-US" sz="1600" dirty="0"/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8610DB3-E6A0-A001-69F0-87970A4D3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195616"/>
              </p:ext>
            </p:extLst>
          </p:nvPr>
        </p:nvGraphicFramePr>
        <p:xfrm>
          <a:off x="6670380" y="1445340"/>
          <a:ext cx="3712603" cy="23042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9831">
                  <a:extLst>
                    <a:ext uri="{9D8B030D-6E8A-4147-A177-3AD203B41FA5}">
                      <a16:colId xmlns:a16="http://schemas.microsoft.com/office/drawing/2014/main" val="2162160663"/>
                    </a:ext>
                  </a:extLst>
                </a:gridCol>
                <a:gridCol w="2472772">
                  <a:extLst>
                    <a:ext uri="{9D8B030D-6E8A-4147-A177-3AD203B41FA5}">
                      <a16:colId xmlns:a16="http://schemas.microsoft.com/office/drawing/2014/main" val="514246780"/>
                    </a:ext>
                  </a:extLst>
                </a:gridCol>
              </a:tblGrid>
              <a:tr h="3937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규격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목표값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226708"/>
                  </a:ext>
                </a:extLst>
              </a:tr>
              <a:tr h="869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수신 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GPS L1/L2C/L5 </a:t>
                      </a:r>
                    </a:p>
                    <a:p>
                      <a:pPr algn="l" latinLnBrk="1"/>
                      <a:r>
                        <a:rPr lang="en-US" altLang="ko-KR" sz="1200" b="1" dirty="0"/>
                        <a:t>GLONASS G1/G2</a:t>
                      </a:r>
                    </a:p>
                    <a:p>
                      <a:pPr algn="l" latinLnBrk="1"/>
                      <a:r>
                        <a:rPr lang="en-US" altLang="ko-KR" sz="1200" b="1" dirty="0"/>
                        <a:t>Galileo E1/E5b/E5a</a:t>
                      </a:r>
                    </a:p>
                    <a:p>
                      <a:pPr algn="l" latinLnBrk="1"/>
                      <a:r>
                        <a:rPr lang="en-US" altLang="ko-KR" sz="1200" b="1" dirty="0" err="1"/>
                        <a:t>Beidou</a:t>
                      </a:r>
                      <a:r>
                        <a:rPr lang="en-US" altLang="ko-KR" sz="1200" b="1" dirty="0"/>
                        <a:t> B1I/B2I/B2a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234525"/>
                  </a:ext>
                </a:extLst>
              </a:tr>
              <a:tr h="67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출력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위치해</a:t>
                      </a:r>
                      <a:endParaRPr lang="en-US" altLang="ko-KR" sz="1200" b="1" dirty="0"/>
                    </a:p>
                    <a:p>
                      <a:pPr algn="l" latinLnBrk="1"/>
                      <a:r>
                        <a:rPr lang="ko-KR" altLang="en-US" sz="1200" b="1" dirty="0"/>
                        <a:t>측정치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의사거리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 err="1"/>
                        <a:t>반송파</a:t>
                      </a:r>
                      <a:r>
                        <a:rPr lang="ko-KR" altLang="en-US" sz="1200" b="1" dirty="0"/>
                        <a:t> 위상 등</a:t>
                      </a:r>
                      <a:r>
                        <a:rPr lang="en-US" altLang="ko-KR" sz="1200" b="1" dirty="0"/>
                        <a:t>)</a:t>
                      </a:r>
                    </a:p>
                    <a:p>
                      <a:pPr algn="l" latinLnBrk="1"/>
                      <a:r>
                        <a:rPr lang="ko-KR" altLang="en-US" sz="1200" b="1" dirty="0" err="1"/>
                        <a:t>궤도력</a:t>
                      </a:r>
                      <a:r>
                        <a:rPr lang="ko-KR" altLang="en-US" sz="1200" b="1" dirty="0"/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48961"/>
                  </a:ext>
                </a:extLst>
              </a:tr>
              <a:tr h="36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전원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5V / 0.5A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0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34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42444" y="2935146"/>
            <a:ext cx="3899432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II.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개발 계획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4CC3D6-0854-43AF-B77E-2AC2E436E450}"/>
              </a:ext>
            </a:extLst>
          </p:cNvPr>
          <p:cNvGrpSpPr/>
          <p:nvPr/>
        </p:nvGrpSpPr>
        <p:grpSpPr>
          <a:xfrm>
            <a:off x="3042444" y="3780631"/>
            <a:ext cx="7362444" cy="360040"/>
            <a:chOff x="5130676" y="3708623"/>
            <a:chExt cx="4320000" cy="360040"/>
          </a:xfrm>
        </p:grpSpPr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0E9E0094-CAC9-4565-8005-619B2ACCD100}"/>
                </a:ext>
              </a:extLst>
            </p:cNvPr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0A2CF47B-0863-4D0C-96FB-4BB89B3E8F62}"/>
                </a:ext>
              </a:extLst>
            </p:cNvPr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916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C29642-3966-4180-B1B7-AF9BE029C248}"/>
              </a:ext>
            </a:extLst>
          </p:cNvPr>
          <p:cNvSpPr/>
          <p:nvPr/>
        </p:nvSpPr>
        <p:spPr>
          <a:xfrm>
            <a:off x="5963416" y="3985627"/>
            <a:ext cx="4567860" cy="2706556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2163" y="108223"/>
            <a:ext cx="41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&amp; 2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799288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정밀 보정정보 생성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개발 및 실시간 정밀 </a:t>
            </a:r>
            <a:r>
              <a:rPr lang="ko-KR" altLang="en-US" sz="2000" b="1" dirty="0" err="1">
                <a:solidFill>
                  <a:schemeClr val="bg1"/>
                </a:solidFill>
              </a:rPr>
              <a:t>측위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개발 </a:t>
            </a: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22688870-ACFB-4746-9F21-C21E3C02E774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정밀 보정정보 생성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400" dirty="0">
                <a:solidFill>
                  <a:schemeClr val="tx1"/>
                </a:solidFill>
              </a:rPr>
              <a:t>C++</a:t>
            </a:r>
            <a:r>
              <a:rPr lang="ko-KR" altLang="en-US" sz="1400" dirty="0">
                <a:solidFill>
                  <a:schemeClr val="tx1"/>
                </a:solidFill>
              </a:rPr>
              <a:t>기반 </a:t>
            </a:r>
            <a:r>
              <a:rPr lang="ko-KR" altLang="en-US" sz="1400" b="1" dirty="0">
                <a:solidFill>
                  <a:srgbClr val="FF0000"/>
                </a:solidFill>
              </a:rPr>
              <a:t>분리형 정밀 보정정보 생성 실시간 </a:t>
            </a:r>
            <a:r>
              <a:rPr lang="en-US" altLang="ko-KR" sz="1400" b="1" dirty="0">
                <a:solidFill>
                  <a:srgbClr val="FF0000"/>
                </a:solidFill>
              </a:rPr>
              <a:t>SW </a:t>
            </a:r>
            <a:r>
              <a:rPr lang="ko-KR" altLang="en-US" sz="1400" b="1" dirty="0">
                <a:solidFill>
                  <a:srgbClr val="FF0000"/>
                </a:solidFill>
              </a:rPr>
              <a:t>개발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정밀 항법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개발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검증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정밀측위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와의 위치해 분리 비교 </a:t>
            </a:r>
            <a:r>
              <a:rPr lang="ko-KR" altLang="en-US" sz="1400" b="1" dirty="0">
                <a:solidFill>
                  <a:srgbClr val="FF0000"/>
                </a:solidFill>
              </a:rPr>
              <a:t>알고리즘 결합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PX4</a:t>
            </a:r>
            <a:r>
              <a:rPr lang="ko-KR" altLang="en-US" sz="1400" b="1" dirty="0">
                <a:solidFill>
                  <a:srgbClr val="FF0000"/>
                </a:solidFill>
              </a:rPr>
              <a:t>와의 호환성 확보를 위한 </a:t>
            </a:r>
            <a:r>
              <a:rPr lang="en-US" altLang="ko-KR" sz="1400" b="1" dirty="0">
                <a:solidFill>
                  <a:srgbClr val="FF0000"/>
                </a:solidFill>
              </a:rPr>
              <a:t>Output rate</a:t>
            </a:r>
            <a:r>
              <a:rPr lang="ko-KR" altLang="en-US" sz="1400" b="1" dirty="0">
                <a:solidFill>
                  <a:srgbClr val="FF0000"/>
                </a:solidFill>
              </a:rPr>
              <a:t> 향상 알고리즘 개발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lvl="2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400" b="1" dirty="0"/>
              <a:t>PX4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Output rate </a:t>
            </a:r>
            <a:r>
              <a:rPr lang="ko-KR" altLang="en-US" sz="1400" b="1" dirty="0"/>
              <a:t>요구조건 </a:t>
            </a:r>
            <a:r>
              <a:rPr lang="en-US" altLang="ko-KR" sz="1400" b="1" dirty="0"/>
              <a:t>(&gt;4Hz) </a:t>
            </a:r>
            <a:r>
              <a:rPr lang="ko-KR" altLang="en-US" sz="1400" b="1" dirty="0"/>
              <a:t>도출을 위한 </a:t>
            </a:r>
            <a:r>
              <a:rPr lang="ko-KR" altLang="en-US" sz="1400" b="1" dirty="0" err="1"/>
              <a:t>반송파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time-difference </a:t>
            </a:r>
            <a:r>
              <a:rPr lang="ko-KR" altLang="en-US" sz="1400" b="1" dirty="0"/>
              <a:t>기반 </a:t>
            </a:r>
            <a:r>
              <a:rPr lang="ko-KR" altLang="en-US" sz="1400" b="1" dirty="0" err="1"/>
              <a:t>측위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update</a:t>
            </a:r>
            <a:r>
              <a:rPr lang="ko-KR" altLang="en-US" sz="1400" b="1" dirty="0"/>
              <a:t> 알고리즘 연구</a:t>
            </a:r>
            <a:endParaRPr lang="en-US" altLang="ko-KR" sz="1400" b="1" dirty="0"/>
          </a:p>
          <a:p>
            <a:pPr lvl="2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400" b="1" dirty="0"/>
              <a:t>Output rate</a:t>
            </a:r>
            <a:r>
              <a:rPr lang="ko-KR" altLang="en-US" sz="1400" b="1" dirty="0"/>
              <a:t> 대비 </a:t>
            </a:r>
            <a:r>
              <a:rPr lang="ko-KR" altLang="en-US" sz="1400" b="1" dirty="0" err="1"/>
              <a:t>연산량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상승폭 절감을 위한 효율적인 알고리즘 보완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endParaRPr lang="en-US" altLang="ko-KR" sz="1400" b="1" dirty="0">
              <a:solidFill>
                <a:srgbClr val="FF0000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F69C864-1499-49E5-B80E-50176BDCBDD2}"/>
              </a:ext>
            </a:extLst>
          </p:cNvPr>
          <p:cNvGrpSpPr/>
          <p:nvPr/>
        </p:nvGrpSpPr>
        <p:grpSpPr>
          <a:xfrm>
            <a:off x="162124" y="4128979"/>
            <a:ext cx="2452682" cy="2905127"/>
            <a:chOff x="219787" y="2444522"/>
            <a:chExt cx="2613538" cy="2820684"/>
          </a:xfrm>
        </p:grpSpPr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AC726A8-B0EF-4259-819C-8698F789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525" t="4826" r="44510" b="35727"/>
            <a:stretch/>
          </p:blipFill>
          <p:spPr>
            <a:xfrm>
              <a:off x="574737" y="2444522"/>
              <a:ext cx="2071355" cy="2820683"/>
            </a:xfrm>
            <a:prstGeom prst="rect">
              <a:avLst/>
            </a:prstGeom>
          </p:spPr>
        </p:pic>
        <p:sp>
          <p:nvSpPr>
            <p:cNvPr id="110" name="직사각형 10">
              <a:extLst>
                <a:ext uri="{FF2B5EF4-FFF2-40B4-BE49-F238E27FC236}">
                  <a16:creationId xmlns:a16="http://schemas.microsoft.com/office/drawing/2014/main" id="{7966A962-F703-4FE5-AF6D-D38E1E9A9D17}"/>
                </a:ext>
              </a:extLst>
            </p:cNvPr>
            <p:cNvSpPr/>
            <p:nvPr/>
          </p:nvSpPr>
          <p:spPr bwMode="auto">
            <a:xfrm>
              <a:off x="761969" y="2700865"/>
              <a:ext cx="1582976" cy="2482419"/>
            </a:xfrm>
            <a:custGeom>
              <a:avLst/>
              <a:gdLst>
                <a:gd name="connsiteX0" fmla="*/ 0 w 1828777"/>
                <a:gd name="connsiteY0" fmla="*/ 0 h 1503525"/>
                <a:gd name="connsiteX1" fmla="*/ 1828777 w 1828777"/>
                <a:gd name="connsiteY1" fmla="*/ 0 h 1503525"/>
                <a:gd name="connsiteX2" fmla="*/ 1828777 w 1828777"/>
                <a:gd name="connsiteY2" fmla="*/ 1503525 h 1503525"/>
                <a:gd name="connsiteX3" fmla="*/ 0 w 1828777"/>
                <a:gd name="connsiteY3" fmla="*/ 1503525 h 1503525"/>
                <a:gd name="connsiteX4" fmla="*/ 0 w 1828777"/>
                <a:gd name="connsiteY4" fmla="*/ 0 h 1503525"/>
                <a:gd name="connsiteX0" fmla="*/ 577048 w 2405825"/>
                <a:gd name="connsiteY0" fmla="*/ 0 h 2524457"/>
                <a:gd name="connsiteX1" fmla="*/ 2405825 w 2405825"/>
                <a:gd name="connsiteY1" fmla="*/ 0 h 2524457"/>
                <a:gd name="connsiteX2" fmla="*/ 2405825 w 2405825"/>
                <a:gd name="connsiteY2" fmla="*/ 1503525 h 2524457"/>
                <a:gd name="connsiteX3" fmla="*/ 0 w 2405825"/>
                <a:gd name="connsiteY3" fmla="*/ 2524457 h 2524457"/>
                <a:gd name="connsiteX4" fmla="*/ 577048 w 2405825"/>
                <a:gd name="connsiteY4" fmla="*/ 0 h 2524457"/>
                <a:gd name="connsiteX0" fmla="*/ 577048 w 2405825"/>
                <a:gd name="connsiteY0" fmla="*/ 0 h 2542213"/>
                <a:gd name="connsiteX1" fmla="*/ 2405825 w 2405825"/>
                <a:gd name="connsiteY1" fmla="*/ 0 h 2542213"/>
                <a:gd name="connsiteX2" fmla="*/ 1464792 w 2405825"/>
                <a:gd name="connsiteY2" fmla="*/ 2542213 h 2542213"/>
                <a:gd name="connsiteX3" fmla="*/ 0 w 2405825"/>
                <a:gd name="connsiteY3" fmla="*/ 2524457 h 2542213"/>
                <a:gd name="connsiteX4" fmla="*/ 577048 w 2405825"/>
                <a:gd name="connsiteY4" fmla="*/ 0 h 2542213"/>
                <a:gd name="connsiteX0" fmla="*/ 577048 w 2183884"/>
                <a:gd name="connsiteY0" fmla="*/ 0 h 2542213"/>
                <a:gd name="connsiteX1" fmla="*/ 2183884 w 2183884"/>
                <a:gd name="connsiteY1" fmla="*/ 834501 h 2542213"/>
                <a:gd name="connsiteX2" fmla="*/ 1464792 w 2183884"/>
                <a:gd name="connsiteY2" fmla="*/ 2542213 h 2542213"/>
                <a:gd name="connsiteX3" fmla="*/ 0 w 2183884"/>
                <a:gd name="connsiteY3" fmla="*/ 2524457 h 2542213"/>
                <a:gd name="connsiteX4" fmla="*/ 577048 w 2183884"/>
                <a:gd name="connsiteY4" fmla="*/ 0 h 2542213"/>
                <a:gd name="connsiteX0" fmla="*/ 577048 w 2183884"/>
                <a:gd name="connsiteY0" fmla="*/ 0 h 2524457"/>
                <a:gd name="connsiteX1" fmla="*/ 2183884 w 2183884"/>
                <a:gd name="connsiteY1" fmla="*/ 834501 h 2524457"/>
                <a:gd name="connsiteX2" fmla="*/ 1376016 w 2183884"/>
                <a:gd name="connsiteY2" fmla="*/ 2435681 h 2524457"/>
                <a:gd name="connsiteX3" fmla="*/ 0 w 2183884"/>
                <a:gd name="connsiteY3" fmla="*/ 2524457 h 2524457"/>
                <a:gd name="connsiteX4" fmla="*/ 577048 w 2183884"/>
                <a:gd name="connsiteY4" fmla="*/ 0 h 2524457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1376016 w 2636645"/>
                <a:gd name="connsiteY2" fmla="*/ 2808543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423581 w 2636645"/>
                <a:gd name="connsiteY2" fmla="*/ 2124962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640203 w 2636645"/>
                <a:gd name="connsiteY0" fmla="*/ 341131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640203 w 2636645"/>
                <a:gd name="connsiteY4" fmla="*/ 341131 h 2897319"/>
                <a:gd name="connsiteX0" fmla="*/ 640203 w 2375002"/>
                <a:gd name="connsiteY0" fmla="*/ 1174072 h 3730260"/>
                <a:gd name="connsiteX1" fmla="*/ 2375002 w 2375002"/>
                <a:gd name="connsiteY1" fmla="*/ 0 h 3730260"/>
                <a:gd name="connsiteX2" fmla="*/ 2352560 w 2375002"/>
                <a:gd name="connsiteY2" fmla="*/ 2487387 h 3730260"/>
                <a:gd name="connsiteX3" fmla="*/ 0 w 2375002"/>
                <a:gd name="connsiteY3" fmla="*/ 3730260 h 3730260"/>
                <a:gd name="connsiteX4" fmla="*/ 640203 w 2375002"/>
                <a:gd name="connsiteY4" fmla="*/ 1174072 h 3730260"/>
                <a:gd name="connsiteX0" fmla="*/ 640203 w 2749536"/>
                <a:gd name="connsiteY0" fmla="*/ 1174072 h 3730260"/>
                <a:gd name="connsiteX1" fmla="*/ 2375002 w 2749536"/>
                <a:gd name="connsiteY1" fmla="*/ 0 h 3730260"/>
                <a:gd name="connsiteX2" fmla="*/ 2749536 w 2749536"/>
                <a:gd name="connsiteY2" fmla="*/ 2527051 h 3730260"/>
                <a:gd name="connsiteX3" fmla="*/ 0 w 2749536"/>
                <a:gd name="connsiteY3" fmla="*/ 3730260 h 3730260"/>
                <a:gd name="connsiteX4" fmla="*/ 640203 w 2749536"/>
                <a:gd name="connsiteY4" fmla="*/ 1174072 h 3730260"/>
                <a:gd name="connsiteX0" fmla="*/ 640203 w 2749536"/>
                <a:gd name="connsiteY0" fmla="*/ 1499316 h 4055504"/>
                <a:gd name="connsiteX1" fmla="*/ 1644206 w 2749536"/>
                <a:gd name="connsiteY1" fmla="*/ 0 h 4055504"/>
                <a:gd name="connsiteX2" fmla="*/ 2749536 w 2749536"/>
                <a:gd name="connsiteY2" fmla="*/ 2852295 h 4055504"/>
                <a:gd name="connsiteX3" fmla="*/ 0 w 2749536"/>
                <a:gd name="connsiteY3" fmla="*/ 4055504 h 4055504"/>
                <a:gd name="connsiteX4" fmla="*/ 640203 w 2749536"/>
                <a:gd name="connsiteY4" fmla="*/ 1499316 h 4055504"/>
                <a:gd name="connsiteX0" fmla="*/ 640203 w 2749536"/>
                <a:gd name="connsiteY0" fmla="*/ 1189938 h 3746126"/>
                <a:gd name="connsiteX1" fmla="*/ 2365980 w 2749536"/>
                <a:gd name="connsiteY1" fmla="*/ 0 h 3746126"/>
                <a:gd name="connsiteX2" fmla="*/ 2749536 w 2749536"/>
                <a:gd name="connsiteY2" fmla="*/ 2542917 h 3746126"/>
                <a:gd name="connsiteX3" fmla="*/ 0 w 2749536"/>
                <a:gd name="connsiteY3" fmla="*/ 3746126 h 3746126"/>
                <a:gd name="connsiteX4" fmla="*/ 640203 w 2749536"/>
                <a:gd name="connsiteY4" fmla="*/ 1189938 h 3746126"/>
                <a:gd name="connsiteX0" fmla="*/ 640203 w 3060688"/>
                <a:gd name="connsiteY0" fmla="*/ 341131 h 2897319"/>
                <a:gd name="connsiteX1" fmla="*/ 3060688 w 3060688"/>
                <a:gd name="connsiteY1" fmla="*/ 0 h 2897319"/>
                <a:gd name="connsiteX2" fmla="*/ 2749536 w 3060688"/>
                <a:gd name="connsiteY2" fmla="*/ 1694110 h 2897319"/>
                <a:gd name="connsiteX3" fmla="*/ 0 w 3060688"/>
                <a:gd name="connsiteY3" fmla="*/ 2897319 h 2897319"/>
                <a:gd name="connsiteX4" fmla="*/ 640203 w 3060688"/>
                <a:gd name="connsiteY4" fmla="*/ 341131 h 2897319"/>
                <a:gd name="connsiteX0" fmla="*/ 640203 w 2749536"/>
                <a:gd name="connsiteY0" fmla="*/ 1142341 h 3698529"/>
                <a:gd name="connsiteX1" fmla="*/ 2375002 w 2749536"/>
                <a:gd name="connsiteY1" fmla="*/ 0 h 3698529"/>
                <a:gd name="connsiteX2" fmla="*/ 2749536 w 2749536"/>
                <a:gd name="connsiteY2" fmla="*/ 2495320 h 3698529"/>
                <a:gd name="connsiteX3" fmla="*/ 0 w 2749536"/>
                <a:gd name="connsiteY3" fmla="*/ 3698529 h 3698529"/>
                <a:gd name="connsiteX4" fmla="*/ 640203 w 2749536"/>
                <a:gd name="connsiteY4" fmla="*/ 1142341 h 3698529"/>
                <a:gd name="connsiteX0" fmla="*/ 640203 w 2767580"/>
                <a:gd name="connsiteY0" fmla="*/ 1142341 h 3698529"/>
                <a:gd name="connsiteX1" fmla="*/ 2375002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142341 h 3698529"/>
                <a:gd name="connsiteX1" fmla="*/ 2365980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239566 h 3795754"/>
                <a:gd name="connsiteX1" fmla="*/ 2312863 w 2767580"/>
                <a:gd name="connsiteY1" fmla="*/ 0 h 3795754"/>
                <a:gd name="connsiteX2" fmla="*/ 2767580 w 2767580"/>
                <a:gd name="connsiteY2" fmla="*/ 2544948 h 3795754"/>
                <a:gd name="connsiteX3" fmla="*/ 0 w 2767580"/>
                <a:gd name="connsiteY3" fmla="*/ 3795754 h 3795754"/>
                <a:gd name="connsiteX4" fmla="*/ 640203 w 2767580"/>
                <a:gd name="connsiteY4" fmla="*/ 1239566 h 3795754"/>
                <a:gd name="connsiteX0" fmla="*/ 640203 w 2714464"/>
                <a:gd name="connsiteY0" fmla="*/ 1239566 h 3795754"/>
                <a:gd name="connsiteX1" fmla="*/ 2312863 w 2714464"/>
                <a:gd name="connsiteY1" fmla="*/ 0 h 3795754"/>
                <a:gd name="connsiteX2" fmla="*/ 2714464 w 2714464"/>
                <a:gd name="connsiteY2" fmla="*/ 2520641 h 3795754"/>
                <a:gd name="connsiteX3" fmla="*/ 0 w 2714464"/>
                <a:gd name="connsiteY3" fmla="*/ 3795754 h 3795754"/>
                <a:gd name="connsiteX4" fmla="*/ 640203 w 2714464"/>
                <a:gd name="connsiteY4" fmla="*/ 1239566 h 3795754"/>
                <a:gd name="connsiteX0" fmla="*/ 640203 w 2714464"/>
                <a:gd name="connsiteY0" fmla="*/ 1251719 h 3807907"/>
                <a:gd name="connsiteX1" fmla="*/ 2299584 w 2714464"/>
                <a:gd name="connsiteY1" fmla="*/ 0 h 3807907"/>
                <a:gd name="connsiteX2" fmla="*/ 2714464 w 2714464"/>
                <a:gd name="connsiteY2" fmla="*/ 2532794 h 3807907"/>
                <a:gd name="connsiteX3" fmla="*/ 0 w 2714464"/>
                <a:gd name="connsiteY3" fmla="*/ 3807907 h 3807907"/>
                <a:gd name="connsiteX4" fmla="*/ 640203 w 2714464"/>
                <a:gd name="connsiteY4" fmla="*/ 1251719 h 3807907"/>
                <a:gd name="connsiteX0" fmla="*/ 640203 w 2741022"/>
                <a:gd name="connsiteY0" fmla="*/ 1251719 h 3807907"/>
                <a:gd name="connsiteX1" fmla="*/ 2299584 w 2741022"/>
                <a:gd name="connsiteY1" fmla="*/ 0 h 3807907"/>
                <a:gd name="connsiteX2" fmla="*/ 2741022 w 2741022"/>
                <a:gd name="connsiteY2" fmla="*/ 2581406 h 3807907"/>
                <a:gd name="connsiteX3" fmla="*/ 0 w 2741022"/>
                <a:gd name="connsiteY3" fmla="*/ 3807907 h 3807907"/>
                <a:gd name="connsiteX4" fmla="*/ 640203 w 2741022"/>
                <a:gd name="connsiteY4" fmla="*/ 1251719 h 3807907"/>
                <a:gd name="connsiteX0" fmla="*/ 653481 w 2754300"/>
                <a:gd name="connsiteY0" fmla="*/ 1251719 h 3807907"/>
                <a:gd name="connsiteX1" fmla="*/ 2312862 w 2754300"/>
                <a:gd name="connsiteY1" fmla="*/ 0 h 3807907"/>
                <a:gd name="connsiteX2" fmla="*/ 2754300 w 2754300"/>
                <a:gd name="connsiteY2" fmla="*/ 2581406 h 3807907"/>
                <a:gd name="connsiteX3" fmla="*/ 0 w 2754300"/>
                <a:gd name="connsiteY3" fmla="*/ 3807907 h 3807907"/>
                <a:gd name="connsiteX4" fmla="*/ 653481 w 2754300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02369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56805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63968"/>
                <a:gd name="connsiteY0" fmla="*/ 1251719 h 3807907"/>
                <a:gd name="connsiteX1" fmla="*/ 2312862 w 2563968"/>
                <a:gd name="connsiteY1" fmla="*/ 0 h 3807907"/>
                <a:gd name="connsiteX2" fmla="*/ 2563968 w 2563968"/>
                <a:gd name="connsiteY2" fmla="*/ 2091482 h 3807907"/>
                <a:gd name="connsiteX3" fmla="*/ 0 w 2563968"/>
                <a:gd name="connsiteY3" fmla="*/ 3807907 h 3807907"/>
                <a:gd name="connsiteX4" fmla="*/ 653481 w 2563968"/>
                <a:gd name="connsiteY4" fmla="*/ 1251719 h 3807907"/>
                <a:gd name="connsiteX0" fmla="*/ 177650 w 2088137"/>
                <a:gd name="connsiteY0" fmla="*/ 1251719 h 2091482"/>
                <a:gd name="connsiteX1" fmla="*/ 1837031 w 2088137"/>
                <a:gd name="connsiteY1" fmla="*/ 0 h 2091482"/>
                <a:gd name="connsiteX2" fmla="*/ 2088137 w 2088137"/>
                <a:gd name="connsiteY2" fmla="*/ 2091482 h 2091482"/>
                <a:gd name="connsiteX3" fmla="*/ 0 w 2088137"/>
                <a:gd name="connsiteY3" fmla="*/ 2022405 h 2091482"/>
                <a:gd name="connsiteX4" fmla="*/ 177650 w 2088137"/>
                <a:gd name="connsiteY4" fmla="*/ 1251719 h 2091482"/>
                <a:gd name="connsiteX0" fmla="*/ 177650 w 2088137"/>
                <a:gd name="connsiteY0" fmla="*/ 631148 h 1470911"/>
                <a:gd name="connsiteX1" fmla="*/ 1004327 w 2088137"/>
                <a:gd name="connsiteY1" fmla="*/ 0 h 1470911"/>
                <a:gd name="connsiteX2" fmla="*/ 2088137 w 2088137"/>
                <a:gd name="connsiteY2" fmla="*/ 1470911 h 1470911"/>
                <a:gd name="connsiteX3" fmla="*/ 0 w 2088137"/>
                <a:gd name="connsiteY3" fmla="*/ 1401834 h 1470911"/>
                <a:gd name="connsiteX4" fmla="*/ 177650 w 2088137"/>
                <a:gd name="connsiteY4" fmla="*/ 631148 h 1470911"/>
                <a:gd name="connsiteX0" fmla="*/ 177650 w 1004327"/>
                <a:gd name="connsiteY0" fmla="*/ 631148 h 1841076"/>
                <a:gd name="connsiteX1" fmla="*/ 1004327 w 1004327"/>
                <a:gd name="connsiteY1" fmla="*/ 0 h 1841076"/>
                <a:gd name="connsiteX2" fmla="*/ 934246 w 1004327"/>
                <a:gd name="connsiteY2" fmla="*/ 1841076 h 1841076"/>
                <a:gd name="connsiteX3" fmla="*/ 0 w 1004327"/>
                <a:gd name="connsiteY3" fmla="*/ 1401834 h 1841076"/>
                <a:gd name="connsiteX4" fmla="*/ 177650 w 1004327"/>
                <a:gd name="connsiteY4" fmla="*/ 631148 h 1841076"/>
                <a:gd name="connsiteX0" fmla="*/ 177650 w 1004327"/>
                <a:gd name="connsiteY0" fmla="*/ 631148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77650 w 1004327"/>
                <a:gd name="connsiteY4" fmla="*/ 631148 h 1884625"/>
                <a:gd name="connsiteX0" fmla="*/ 138006 w 1004327"/>
                <a:gd name="connsiteY0" fmla="*/ 482096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38006 w 1004327"/>
                <a:gd name="connsiteY4" fmla="*/ 482096 h 1884625"/>
                <a:gd name="connsiteX0" fmla="*/ 129196 w 995517"/>
                <a:gd name="connsiteY0" fmla="*/ 482096 h 1884625"/>
                <a:gd name="connsiteX1" fmla="*/ 995517 w 995517"/>
                <a:gd name="connsiteY1" fmla="*/ 0 h 1884625"/>
                <a:gd name="connsiteX2" fmla="*/ 937332 w 995517"/>
                <a:gd name="connsiteY2" fmla="*/ 1884625 h 1884625"/>
                <a:gd name="connsiteX3" fmla="*/ 0 w 995517"/>
                <a:gd name="connsiteY3" fmla="*/ 1457196 h 1884625"/>
                <a:gd name="connsiteX4" fmla="*/ 129196 w 995517"/>
                <a:gd name="connsiteY4" fmla="*/ 482096 h 1884625"/>
                <a:gd name="connsiteX0" fmla="*/ 129196 w 995517"/>
                <a:gd name="connsiteY0" fmla="*/ 482096 h 1914436"/>
                <a:gd name="connsiteX1" fmla="*/ 995517 w 995517"/>
                <a:gd name="connsiteY1" fmla="*/ 0 h 1914436"/>
                <a:gd name="connsiteX2" fmla="*/ 928522 w 995517"/>
                <a:gd name="connsiteY2" fmla="*/ 1914436 h 1914436"/>
                <a:gd name="connsiteX3" fmla="*/ 0 w 995517"/>
                <a:gd name="connsiteY3" fmla="*/ 1457196 h 1914436"/>
                <a:gd name="connsiteX4" fmla="*/ 129196 w 995517"/>
                <a:gd name="connsiteY4" fmla="*/ 482096 h 1914436"/>
                <a:gd name="connsiteX0" fmla="*/ 129196 w 955873"/>
                <a:gd name="connsiteY0" fmla="*/ 499131 h 1931471"/>
                <a:gd name="connsiteX1" fmla="*/ 955873 w 955873"/>
                <a:gd name="connsiteY1" fmla="*/ 0 h 1931471"/>
                <a:gd name="connsiteX2" fmla="*/ 928522 w 955873"/>
                <a:gd name="connsiteY2" fmla="*/ 1931471 h 1931471"/>
                <a:gd name="connsiteX3" fmla="*/ 0 w 955873"/>
                <a:gd name="connsiteY3" fmla="*/ 1474231 h 1931471"/>
                <a:gd name="connsiteX4" fmla="*/ 129196 w 955873"/>
                <a:gd name="connsiteY4" fmla="*/ 499131 h 1931471"/>
                <a:gd name="connsiteX0" fmla="*/ 129196 w 928522"/>
                <a:gd name="connsiteY0" fmla="*/ 452286 h 1884626"/>
                <a:gd name="connsiteX1" fmla="*/ 775270 w 928522"/>
                <a:gd name="connsiteY1" fmla="*/ 0 h 1884626"/>
                <a:gd name="connsiteX2" fmla="*/ 928522 w 928522"/>
                <a:gd name="connsiteY2" fmla="*/ 1884626 h 1884626"/>
                <a:gd name="connsiteX3" fmla="*/ 0 w 928522"/>
                <a:gd name="connsiteY3" fmla="*/ 1427386 h 1884626"/>
                <a:gd name="connsiteX4" fmla="*/ 129196 w 928522"/>
                <a:gd name="connsiteY4" fmla="*/ 452286 h 1884626"/>
                <a:gd name="connsiteX0" fmla="*/ 129196 w 946142"/>
                <a:gd name="connsiteY0" fmla="*/ 452286 h 1427386"/>
                <a:gd name="connsiteX1" fmla="*/ 775270 w 946142"/>
                <a:gd name="connsiteY1" fmla="*/ 0 h 1427386"/>
                <a:gd name="connsiteX2" fmla="*/ 946142 w 946142"/>
                <a:gd name="connsiteY2" fmla="*/ 807191 h 1427386"/>
                <a:gd name="connsiteX3" fmla="*/ 0 w 946142"/>
                <a:gd name="connsiteY3" fmla="*/ 1427386 h 1427386"/>
                <a:gd name="connsiteX4" fmla="*/ 129196 w 946142"/>
                <a:gd name="connsiteY4" fmla="*/ 452286 h 1427386"/>
                <a:gd name="connsiteX0" fmla="*/ 168840 w 985786"/>
                <a:gd name="connsiteY0" fmla="*/ 452286 h 1252782"/>
                <a:gd name="connsiteX1" fmla="*/ 814914 w 985786"/>
                <a:gd name="connsiteY1" fmla="*/ 0 h 1252782"/>
                <a:gd name="connsiteX2" fmla="*/ 985786 w 985786"/>
                <a:gd name="connsiteY2" fmla="*/ 807191 h 1252782"/>
                <a:gd name="connsiteX3" fmla="*/ 0 w 985786"/>
                <a:gd name="connsiteY3" fmla="*/ 1252782 h 1252782"/>
                <a:gd name="connsiteX4" fmla="*/ 168840 w 985786"/>
                <a:gd name="connsiteY4" fmla="*/ 452286 h 1252782"/>
                <a:gd name="connsiteX0" fmla="*/ 160122 w 977068"/>
                <a:gd name="connsiteY0" fmla="*/ 452286 h 1231711"/>
                <a:gd name="connsiteX1" fmla="*/ 806196 w 977068"/>
                <a:gd name="connsiteY1" fmla="*/ 0 h 1231711"/>
                <a:gd name="connsiteX2" fmla="*/ 977068 w 977068"/>
                <a:gd name="connsiteY2" fmla="*/ 807191 h 1231711"/>
                <a:gd name="connsiteX3" fmla="*/ 0 w 977068"/>
                <a:gd name="connsiteY3" fmla="*/ 1231711 h 1231711"/>
                <a:gd name="connsiteX4" fmla="*/ 160122 w 977068"/>
                <a:gd name="connsiteY4" fmla="*/ 452286 h 1231711"/>
                <a:gd name="connsiteX0" fmla="*/ 160122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60122 w 990145"/>
                <a:gd name="connsiteY4" fmla="*/ 452286 h 1231711"/>
                <a:gd name="connsiteX0" fmla="*/ 173199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73199 w 990145"/>
                <a:gd name="connsiteY4" fmla="*/ 452286 h 1231711"/>
                <a:gd name="connsiteX0" fmla="*/ 173199 w 990145"/>
                <a:gd name="connsiteY0" fmla="*/ 584090 h 1363515"/>
                <a:gd name="connsiteX1" fmla="*/ 783552 w 990145"/>
                <a:gd name="connsiteY1" fmla="*/ 0 h 1363515"/>
                <a:gd name="connsiteX2" fmla="*/ 990145 w 990145"/>
                <a:gd name="connsiteY2" fmla="*/ 922138 h 1363515"/>
                <a:gd name="connsiteX3" fmla="*/ 0 w 990145"/>
                <a:gd name="connsiteY3" fmla="*/ 1363515 h 1363515"/>
                <a:gd name="connsiteX4" fmla="*/ 173199 w 990145"/>
                <a:gd name="connsiteY4" fmla="*/ 584090 h 1363515"/>
                <a:gd name="connsiteX0" fmla="*/ 0 w 816946"/>
                <a:gd name="connsiteY0" fmla="*/ 584090 h 1474231"/>
                <a:gd name="connsiteX1" fmla="*/ 610353 w 816946"/>
                <a:gd name="connsiteY1" fmla="*/ 0 h 1474231"/>
                <a:gd name="connsiteX2" fmla="*/ 816946 w 816946"/>
                <a:gd name="connsiteY2" fmla="*/ 922138 h 1474231"/>
                <a:gd name="connsiteX3" fmla="*/ 13616 w 816946"/>
                <a:gd name="connsiteY3" fmla="*/ 1474231 h 1474231"/>
                <a:gd name="connsiteX4" fmla="*/ 0 w 816946"/>
                <a:gd name="connsiteY4" fmla="*/ 584090 h 1474231"/>
                <a:gd name="connsiteX0" fmla="*/ 0 w 981116"/>
                <a:gd name="connsiteY0" fmla="*/ 584090 h 1474231"/>
                <a:gd name="connsiteX1" fmla="*/ 610353 w 981116"/>
                <a:gd name="connsiteY1" fmla="*/ 0 h 1474231"/>
                <a:gd name="connsiteX2" fmla="*/ 981116 w 981116"/>
                <a:gd name="connsiteY2" fmla="*/ 980132 h 1474231"/>
                <a:gd name="connsiteX3" fmla="*/ 13616 w 981116"/>
                <a:gd name="connsiteY3" fmla="*/ 1474231 h 1474231"/>
                <a:gd name="connsiteX4" fmla="*/ 0 w 981116"/>
                <a:gd name="connsiteY4" fmla="*/ 584090 h 1474231"/>
                <a:gd name="connsiteX0" fmla="*/ 0 w 1009421"/>
                <a:gd name="connsiteY0" fmla="*/ 563001 h 1474231"/>
                <a:gd name="connsiteX1" fmla="*/ 638658 w 1009421"/>
                <a:gd name="connsiteY1" fmla="*/ 0 h 1474231"/>
                <a:gd name="connsiteX2" fmla="*/ 1009421 w 1009421"/>
                <a:gd name="connsiteY2" fmla="*/ 980132 h 1474231"/>
                <a:gd name="connsiteX3" fmla="*/ 41921 w 1009421"/>
                <a:gd name="connsiteY3" fmla="*/ 1474231 h 1474231"/>
                <a:gd name="connsiteX4" fmla="*/ 0 w 1009421"/>
                <a:gd name="connsiteY4" fmla="*/ 563001 h 14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421" h="1474231">
                  <a:moveTo>
                    <a:pt x="0" y="563001"/>
                  </a:moveTo>
                  <a:lnTo>
                    <a:pt x="638658" y="0"/>
                  </a:lnTo>
                  <a:lnTo>
                    <a:pt x="1009421" y="980132"/>
                  </a:lnTo>
                  <a:lnTo>
                    <a:pt x="41921" y="1474231"/>
                  </a:lnTo>
                  <a:lnTo>
                    <a:pt x="0" y="563001"/>
                  </a:lnTo>
                  <a:close/>
                </a:path>
              </a:pathLst>
            </a:custGeom>
            <a:solidFill>
              <a:srgbClr val="00B050">
                <a:alpha val="2000"/>
              </a:srgb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86" b="1" u="sng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103FD3C-E982-4C9D-9DD3-822A85576655}"/>
                </a:ext>
              </a:extLst>
            </p:cNvPr>
            <p:cNvSpPr/>
            <p:nvPr/>
          </p:nvSpPr>
          <p:spPr>
            <a:xfrm>
              <a:off x="219787" y="3482073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GANH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90B6FAB-CDCA-4ACC-8137-59DF72C179DC}"/>
                </a:ext>
              </a:extLst>
            </p:cNvPr>
            <p:cNvSpPr/>
            <p:nvPr/>
          </p:nvSpPr>
          <p:spPr>
            <a:xfrm>
              <a:off x="1463309" y="2524748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CHUL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EF47B20-15E2-41B7-AD41-A87318BB9C7F}"/>
                </a:ext>
              </a:extLst>
            </p:cNvPr>
            <p:cNvSpPr/>
            <p:nvPr/>
          </p:nvSpPr>
          <p:spPr>
            <a:xfrm>
              <a:off x="455319" y="5014724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SEOS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4125CF1-0C03-438C-B2C8-59B9CDDE5F6F}"/>
                </a:ext>
              </a:extLst>
            </p:cNvPr>
            <p:cNvSpPr/>
            <p:nvPr/>
          </p:nvSpPr>
          <p:spPr>
            <a:xfrm>
              <a:off x="2005430" y="4225533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YEOJ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직사각형 10">
            <a:extLst>
              <a:ext uri="{FF2B5EF4-FFF2-40B4-BE49-F238E27FC236}">
                <a16:creationId xmlns:a16="http://schemas.microsoft.com/office/drawing/2014/main" id="{29C7E2EA-B12D-4958-B567-90609674086C}"/>
              </a:ext>
            </a:extLst>
          </p:cNvPr>
          <p:cNvSpPr/>
          <p:nvPr/>
        </p:nvSpPr>
        <p:spPr bwMode="auto">
          <a:xfrm>
            <a:off x="1061865" y="5038598"/>
            <a:ext cx="491410" cy="1122781"/>
          </a:xfrm>
          <a:custGeom>
            <a:avLst/>
            <a:gdLst>
              <a:gd name="connsiteX0" fmla="*/ 0 w 1828777"/>
              <a:gd name="connsiteY0" fmla="*/ 0 h 1503525"/>
              <a:gd name="connsiteX1" fmla="*/ 1828777 w 1828777"/>
              <a:gd name="connsiteY1" fmla="*/ 0 h 1503525"/>
              <a:gd name="connsiteX2" fmla="*/ 1828777 w 1828777"/>
              <a:gd name="connsiteY2" fmla="*/ 1503525 h 1503525"/>
              <a:gd name="connsiteX3" fmla="*/ 0 w 1828777"/>
              <a:gd name="connsiteY3" fmla="*/ 1503525 h 1503525"/>
              <a:gd name="connsiteX4" fmla="*/ 0 w 1828777"/>
              <a:gd name="connsiteY4" fmla="*/ 0 h 1503525"/>
              <a:gd name="connsiteX0" fmla="*/ 577048 w 2405825"/>
              <a:gd name="connsiteY0" fmla="*/ 0 h 2524457"/>
              <a:gd name="connsiteX1" fmla="*/ 2405825 w 2405825"/>
              <a:gd name="connsiteY1" fmla="*/ 0 h 2524457"/>
              <a:gd name="connsiteX2" fmla="*/ 2405825 w 2405825"/>
              <a:gd name="connsiteY2" fmla="*/ 1503525 h 2524457"/>
              <a:gd name="connsiteX3" fmla="*/ 0 w 2405825"/>
              <a:gd name="connsiteY3" fmla="*/ 2524457 h 2524457"/>
              <a:gd name="connsiteX4" fmla="*/ 577048 w 2405825"/>
              <a:gd name="connsiteY4" fmla="*/ 0 h 2524457"/>
              <a:gd name="connsiteX0" fmla="*/ 577048 w 2405825"/>
              <a:gd name="connsiteY0" fmla="*/ 0 h 2542213"/>
              <a:gd name="connsiteX1" fmla="*/ 2405825 w 2405825"/>
              <a:gd name="connsiteY1" fmla="*/ 0 h 2542213"/>
              <a:gd name="connsiteX2" fmla="*/ 1464792 w 2405825"/>
              <a:gd name="connsiteY2" fmla="*/ 2542213 h 2542213"/>
              <a:gd name="connsiteX3" fmla="*/ 0 w 2405825"/>
              <a:gd name="connsiteY3" fmla="*/ 2524457 h 2542213"/>
              <a:gd name="connsiteX4" fmla="*/ 577048 w 2405825"/>
              <a:gd name="connsiteY4" fmla="*/ 0 h 2542213"/>
              <a:gd name="connsiteX0" fmla="*/ 577048 w 2183884"/>
              <a:gd name="connsiteY0" fmla="*/ 0 h 2542213"/>
              <a:gd name="connsiteX1" fmla="*/ 2183884 w 2183884"/>
              <a:gd name="connsiteY1" fmla="*/ 834501 h 2542213"/>
              <a:gd name="connsiteX2" fmla="*/ 1464792 w 2183884"/>
              <a:gd name="connsiteY2" fmla="*/ 2542213 h 2542213"/>
              <a:gd name="connsiteX3" fmla="*/ 0 w 2183884"/>
              <a:gd name="connsiteY3" fmla="*/ 2524457 h 2542213"/>
              <a:gd name="connsiteX4" fmla="*/ 577048 w 2183884"/>
              <a:gd name="connsiteY4" fmla="*/ 0 h 2542213"/>
              <a:gd name="connsiteX0" fmla="*/ 577048 w 2183884"/>
              <a:gd name="connsiteY0" fmla="*/ 0 h 2524457"/>
              <a:gd name="connsiteX1" fmla="*/ 2183884 w 2183884"/>
              <a:gd name="connsiteY1" fmla="*/ 834501 h 2524457"/>
              <a:gd name="connsiteX2" fmla="*/ 1376016 w 2183884"/>
              <a:gd name="connsiteY2" fmla="*/ 2435681 h 2524457"/>
              <a:gd name="connsiteX3" fmla="*/ 0 w 2183884"/>
              <a:gd name="connsiteY3" fmla="*/ 2524457 h 2524457"/>
              <a:gd name="connsiteX4" fmla="*/ 577048 w 2183884"/>
              <a:gd name="connsiteY4" fmla="*/ 0 h 2524457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1376016 w 2636645"/>
              <a:gd name="connsiteY2" fmla="*/ 2808543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423581 w 2636645"/>
              <a:gd name="connsiteY2" fmla="*/ 2124962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640203 w 2636645"/>
              <a:gd name="connsiteY0" fmla="*/ 341131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640203 w 2636645"/>
              <a:gd name="connsiteY4" fmla="*/ 341131 h 2897319"/>
              <a:gd name="connsiteX0" fmla="*/ 640203 w 2375002"/>
              <a:gd name="connsiteY0" fmla="*/ 1174072 h 3730260"/>
              <a:gd name="connsiteX1" fmla="*/ 2375002 w 2375002"/>
              <a:gd name="connsiteY1" fmla="*/ 0 h 3730260"/>
              <a:gd name="connsiteX2" fmla="*/ 2352560 w 2375002"/>
              <a:gd name="connsiteY2" fmla="*/ 2487387 h 3730260"/>
              <a:gd name="connsiteX3" fmla="*/ 0 w 2375002"/>
              <a:gd name="connsiteY3" fmla="*/ 3730260 h 3730260"/>
              <a:gd name="connsiteX4" fmla="*/ 640203 w 2375002"/>
              <a:gd name="connsiteY4" fmla="*/ 1174072 h 3730260"/>
              <a:gd name="connsiteX0" fmla="*/ 640203 w 2749536"/>
              <a:gd name="connsiteY0" fmla="*/ 1174072 h 3730260"/>
              <a:gd name="connsiteX1" fmla="*/ 2375002 w 2749536"/>
              <a:gd name="connsiteY1" fmla="*/ 0 h 3730260"/>
              <a:gd name="connsiteX2" fmla="*/ 2749536 w 2749536"/>
              <a:gd name="connsiteY2" fmla="*/ 2527051 h 3730260"/>
              <a:gd name="connsiteX3" fmla="*/ 0 w 2749536"/>
              <a:gd name="connsiteY3" fmla="*/ 3730260 h 3730260"/>
              <a:gd name="connsiteX4" fmla="*/ 640203 w 2749536"/>
              <a:gd name="connsiteY4" fmla="*/ 1174072 h 3730260"/>
              <a:gd name="connsiteX0" fmla="*/ 640203 w 2749536"/>
              <a:gd name="connsiteY0" fmla="*/ 1499316 h 4055504"/>
              <a:gd name="connsiteX1" fmla="*/ 1644206 w 2749536"/>
              <a:gd name="connsiteY1" fmla="*/ 0 h 4055504"/>
              <a:gd name="connsiteX2" fmla="*/ 2749536 w 2749536"/>
              <a:gd name="connsiteY2" fmla="*/ 2852295 h 4055504"/>
              <a:gd name="connsiteX3" fmla="*/ 0 w 2749536"/>
              <a:gd name="connsiteY3" fmla="*/ 4055504 h 4055504"/>
              <a:gd name="connsiteX4" fmla="*/ 640203 w 2749536"/>
              <a:gd name="connsiteY4" fmla="*/ 1499316 h 4055504"/>
              <a:gd name="connsiteX0" fmla="*/ 640203 w 2749536"/>
              <a:gd name="connsiteY0" fmla="*/ 1189938 h 3746126"/>
              <a:gd name="connsiteX1" fmla="*/ 2365980 w 2749536"/>
              <a:gd name="connsiteY1" fmla="*/ 0 h 3746126"/>
              <a:gd name="connsiteX2" fmla="*/ 2749536 w 2749536"/>
              <a:gd name="connsiteY2" fmla="*/ 2542917 h 3746126"/>
              <a:gd name="connsiteX3" fmla="*/ 0 w 2749536"/>
              <a:gd name="connsiteY3" fmla="*/ 3746126 h 3746126"/>
              <a:gd name="connsiteX4" fmla="*/ 640203 w 2749536"/>
              <a:gd name="connsiteY4" fmla="*/ 1189938 h 3746126"/>
              <a:gd name="connsiteX0" fmla="*/ 640203 w 3060688"/>
              <a:gd name="connsiteY0" fmla="*/ 341131 h 2897319"/>
              <a:gd name="connsiteX1" fmla="*/ 3060688 w 3060688"/>
              <a:gd name="connsiteY1" fmla="*/ 0 h 2897319"/>
              <a:gd name="connsiteX2" fmla="*/ 2749536 w 3060688"/>
              <a:gd name="connsiteY2" fmla="*/ 1694110 h 2897319"/>
              <a:gd name="connsiteX3" fmla="*/ 0 w 3060688"/>
              <a:gd name="connsiteY3" fmla="*/ 2897319 h 2897319"/>
              <a:gd name="connsiteX4" fmla="*/ 640203 w 3060688"/>
              <a:gd name="connsiteY4" fmla="*/ 341131 h 2897319"/>
              <a:gd name="connsiteX0" fmla="*/ 640203 w 2749536"/>
              <a:gd name="connsiteY0" fmla="*/ 1142341 h 3698529"/>
              <a:gd name="connsiteX1" fmla="*/ 2375002 w 2749536"/>
              <a:gd name="connsiteY1" fmla="*/ 0 h 3698529"/>
              <a:gd name="connsiteX2" fmla="*/ 2749536 w 2749536"/>
              <a:gd name="connsiteY2" fmla="*/ 2495320 h 3698529"/>
              <a:gd name="connsiteX3" fmla="*/ 0 w 2749536"/>
              <a:gd name="connsiteY3" fmla="*/ 3698529 h 3698529"/>
              <a:gd name="connsiteX4" fmla="*/ 640203 w 2749536"/>
              <a:gd name="connsiteY4" fmla="*/ 1142341 h 3698529"/>
              <a:gd name="connsiteX0" fmla="*/ 640203 w 2767580"/>
              <a:gd name="connsiteY0" fmla="*/ 1142341 h 3698529"/>
              <a:gd name="connsiteX1" fmla="*/ 2375002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142341 h 3698529"/>
              <a:gd name="connsiteX1" fmla="*/ 2365980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239566 h 3795754"/>
              <a:gd name="connsiteX1" fmla="*/ 2312863 w 2767580"/>
              <a:gd name="connsiteY1" fmla="*/ 0 h 3795754"/>
              <a:gd name="connsiteX2" fmla="*/ 2767580 w 2767580"/>
              <a:gd name="connsiteY2" fmla="*/ 2544948 h 3795754"/>
              <a:gd name="connsiteX3" fmla="*/ 0 w 2767580"/>
              <a:gd name="connsiteY3" fmla="*/ 3795754 h 3795754"/>
              <a:gd name="connsiteX4" fmla="*/ 640203 w 2767580"/>
              <a:gd name="connsiteY4" fmla="*/ 1239566 h 3795754"/>
              <a:gd name="connsiteX0" fmla="*/ 640203 w 2714464"/>
              <a:gd name="connsiteY0" fmla="*/ 1239566 h 3795754"/>
              <a:gd name="connsiteX1" fmla="*/ 2312863 w 2714464"/>
              <a:gd name="connsiteY1" fmla="*/ 0 h 3795754"/>
              <a:gd name="connsiteX2" fmla="*/ 2714464 w 2714464"/>
              <a:gd name="connsiteY2" fmla="*/ 2520641 h 3795754"/>
              <a:gd name="connsiteX3" fmla="*/ 0 w 2714464"/>
              <a:gd name="connsiteY3" fmla="*/ 3795754 h 3795754"/>
              <a:gd name="connsiteX4" fmla="*/ 640203 w 2714464"/>
              <a:gd name="connsiteY4" fmla="*/ 1239566 h 3795754"/>
              <a:gd name="connsiteX0" fmla="*/ 640203 w 2714464"/>
              <a:gd name="connsiteY0" fmla="*/ 1251719 h 3807907"/>
              <a:gd name="connsiteX1" fmla="*/ 2299584 w 2714464"/>
              <a:gd name="connsiteY1" fmla="*/ 0 h 3807907"/>
              <a:gd name="connsiteX2" fmla="*/ 2714464 w 2714464"/>
              <a:gd name="connsiteY2" fmla="*/ 2532794 h 3807907"/>
              <a:gd name="connsiteX3" fmla="*/ 0 w 2714464"/>
              <a:gd name="connsiteY3" fmla="*/ 3807907 h 3807907"/>
              <a:gd name="connsiteX4" fmla="*/ 640203 w 2714464"/>
              <a:gd name="connsiteY4" fmla="*/ 1251719 h 3807907"/>
              <a:gd name="connsiteX0" fmla="*/ 640203 w 2741022"/>
              <a:gd name="connsiteY0" fmla="*/ 1251719 h 3807907"/>
              <a:gd name="connsiteX1" fmla="*/ 2299584 w 2741022"/>
              <a:gd name="connsiteY1" fmla="*/ 0 h 3807907"/>
              <a:gd name="connsiteX2" fmla="*/ 2741022 w 2741022"/>
              <a:gd name="connsiteY2" fmla="*/ 2581406 h 3807907"/>
              <a:gd name="connsiteX3" fmla="*/ 0 w 2741022"/>
              <a:gd name="connsiteY3" fmla="*/ 3807907 h 3807907"/>
              <a:gd name="connsiteX4" fmla="*/ 640203 w 2741022"/>
              <a:gd name="connsiteY4" fmla="*/ 1251719 h 3807907"/>
              <a:gd name="connsiteX0" fmla="*/ 653481 w 2754300"/>
              <a:gd name="connsiteY0" fmla="*/ 1251719 h 3807907"/>
              <a:gd name="connsiteX1" fmla="*/ 2312862 w 2754300"/>
              <a:gd name="connsiteY1" fmla="*/ 0 h 3807907"/>
              <a:gd name="connsiteX2" fmla="*/ 2754300 w 2754300"/>
              <a:gd name="connsiteY2" fmla="*/ 2581406 h 3807907"/>
              <a:gd name="connsiteX3" fmla="*/ 0 w 2754300"/>
              <a:gd name="connsiteY3" fmla="*/ 3807907 h 3807907"/>
              <a:gd name="connsiteX4" fmla="*/ 653481 w 2754300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02369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56805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63968"/>
              <a:gd name="connsiteY0" fmla="*/ 1251719 h 3807907"/>
              <a:gd name="connsiteX1" fmla="*/ 2312862 w 2563968"/>
              <a:gd name="connsiteY1" fmla="*/ 0 h 3807907"/>
              <a:gd name="connsiteX2" fmla="*/ 2563968 w 2563968"/>
              <a:gd name="connsiteY2" fmla="*/ 2091482 h 3807907"/>
              <a:gd name="connsiteX3" fmla="*/ 0 w 2563968"/>
              <a:gd name="connsiteY3" fmla="*/ 3807907 h 3807907"/>
              <a:gd name="connsiteX4" fmla="*/ 653481 w 2563968"/>
              <a:gd name="connsiteY4" fmla="*/ 1251719 h 3807907"/>
              <a:gd name="connsiteX0" fmla="*/ 177650 w 2088137"/>
              <a:gd name="connsiteY0" fmla="*/ 1251719 h 2091482"/>
              <a:gd name="connsiteX1" fmla="*/ 1837031 w 2088137"/>
              <a:gd name="connsiteY1" fmla="*/ 0 h 2091482"/>
              <a:gd name="connsiteX2" fmla="*/ 2088137 w 2088137"/>
              <a:gd name="connsiteY2" fmla="*/ 2091482 h 2091482"/>
              <a:gd name="connsiteX3" fmla="*/ 0 w 2088137"/>
              <a:gd name="connsiteY3" fmla="*/ 2022405 h 2091482"/>
              <a:gd name="connsiteX4" fmla="*/ 177650 w 2088137"/>
              <a:gd name="connsiteY4" fmla="*/ 1251719 h 2091482"/>
              <a:gd name="connsiteX0" fmla="*/ 177650 w 2088137"/>
              <a:gd name="connsiteY0" fmla="*/ 631148 h 1470911"/>
              <a:gd name="connsiteX1" fmla="*/ 1004327 w 2088137"/>
              <a:gd name="connsiteY1" fmla="*/ 0 h 1470911"/>
              <a:gd name="connsiteX2" fmla="*/ 2088137 w 2088137"/>
              <a:gd name="connsiteY2" fmla="*/ 1470911 h 1470911"/>
              <a:gd name="connsiteX3" fmla="*/ 0 w 2088137"/>
              <a:gd name="connsiteY3" fmla="*/ 1401834 h 1470911"/>
              <a:gd name="connsiteX4" fmla="*/ 177650 w 2088137"/>
              <a:gd name="connsiteY4" fmla="*/ 631148 h 1470911"/>
              <a:gd name="connsiteX0" fmla="*/ 177650 w 1004327"/>
              <a:gd name="connsiteY0" fmla="*/ 631148 h 1841076"/>
              <a:gd name="connsiteX1" fmla="*/ 1004327 w 1004327"/>
              <a:gd name="connsiteY1" fmla="*/ 0 h 1841076"/>
              <a:gd name="connsiteX2" fmla="*/ 934246 w 1004327"/>
              <a:gd name="connsiteY2" fmla="*/ 1841076 h 1841076"/>
              <a:gd name="connsiteX3" fmla="*/ 0 w 1004327"/>
              <a:gd name="connsiteY3" fmla="*/ 1401834 h 1841076"/>
              <a:gd name="connsiteX4" fmla="*/ 177650 w 1004327"/>
              <a:gd name="connsiteY4" fmla="*/ 631148 h 1841076"/>
              <a:gd name="connsiteX0" fmla="*/ 177650 w 1004327"/>
              <a:gd name="connsiteY0" fmla="*/ 631148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77650 w 1004327"/>
              <a:gd name="connsiteY4" fmla="*/ 631148 h 1884625"/>
              <a:gd name="connsiteX0" fmla="*/ 138006 w 1004327"/>
              <a:gd name="connsiteY0" fmla="*/ 482096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38006 w 1004327"/>
              <a:gd name="connsiteY4" fmla="*/ 482096 h 1884625"/>
              <a:gd name="connsiteX0" fmla="*/ 129196 w 995517"/>
              <a:gd name="connsiteY0" fmla="*/ 482096 h 1884625"/>
              <a:gd name="connsiteX1" fmla="*/ 995517 w 995517"/>
              <a:gd name="connsiteY1" fmla="*/ 0 h 1884625"/>
              <a:gd name="connsiteX2" fmla="*/ 937332 w 995517"/>
              <a:gd name="connsiteY2" fmla="*/ 1884625 h 1884625"/>
              <a:gd name="connsiteX3" fmla="*/ 0 w 995517"/>
              <a:gd name="connsiteY3" fmla="*/ 1457196 h 1884625"/>
              <a:gd name="connsiteX4" fmla="*/ 129196 w 995517"/>
              <a:gd name="connsiteY4" fmla="*/ 482096 h 1884625"/>
              <a:gd name="connsiteX0" fmla="*/ 129196 w 995517"/>
              <a:gd name="connsiteY0" fmla="*/ 482096 h 1914436"/>
              <a:gd name="connsiteX1" fmla="*/ 995517 w 995517"/>
              <a:gd name="connsiteY1" fmla="*/ 0 h 1914436"/>
              <a:gd name="connsiteX2" fmla="*/ 928522 w 995517"/>
              <a:gd name="connsiteY2" fmla="*/ 1914436 h 1914436"/>
              <a:gd name="connsiteX3" fmla="*/ 0 w 995517"/>
              <a:gd name="connsiteY3" fmla="*/ 1457196 h 1914436"/>
              <a:gd name="connsiteX4" fmla="*/ 129196 w 995517"/>
              <a:gd name="connsiteY4" fmla="*/ 482096 h 1914436"/>
              <a:gd name="connsiteX0" fmla="*/ 129196 w 955873"/>
              <a:gd name="connsiteY0" fmla="*/ 499131 h 1931471"/>
              <a:gd name="connsiteX1" fmla="*/ 955873 w 955873"/>
              <a:gd name="connsiteY1" fmla="*/ 0 h 1931471"/>
              <a:gd name="connsiteX2" fmla="*/ 928522 w 955873"/>
              <a:gd name="connsiteY2" fmla="*/ 1931471 h 1931471"/>
              <a:gd name="connsiteX3" fmla="*/ 0 w 955873"/>
              <a:gd name="connsiteY3" fmla="*/ 1474231 h 1931471"/>
              <a:gd name="connsiteX4" fmla="*/ 129196 w 955873"/>
              <a:gd name="connsiteY4" fmla="*/ 499131 h 1931471"/>
              <a:gd name="connsiteX0" fmla="*/ 129196 w 928522"/>
              <a:gd name="connsiteY0" fmla="*/ 452286 h 1884626"/>
              <a:gd name="connsiteX1" fmla="*/ 775270 w 928522"/>
              <a:gd name="connsiteY1" fmla="*/ 0 h 1884626"/>
              <a:gd name="connsiteX2" fmla="*/ 928522 w 928522"/>
              <a:gd name="connsiteY2" fmla="*/ 1884626 h 1884626"/>
              <a:gd name="connsiteX3" fmla="*/ 0 w 928522"/>
              <a:gd name="connsiteY3" fmla="*/ 1427386 h 1884626"/>
              <a:gd name="connsiteX4" fmla="*/ 129196 w 928522"/>
              <a:gd name="connsiteY4" fmla="*/ 452286 h 1884626"/>
              <a:gd name="connsiteX0" fmla="*/ 129196 w 946142"/>
              <a:gd name="connsiteY0" fmla="*/ 452286 h 1427386"/>
              <a:gd name="connsiteX1" fmla="*/ 775270 w 946142"/>
              <a:gd name="connsiteY1" fmla="*/ 0 h 1427386"/>
              <a:gd name="connsiteX2" fmla="*/ 946142 w 946142"/>
              <a:gd name="connsiteY2" fmla="*/ 807191 h 1427386"/>
              <a:gd name="connsiteX3" fmla="*/ 0 w 946142"/>
              <a:gd name="connsiteY3" fmla="*/ 1427386 h 1427386"/>
              <a:gd name="connsiteX4" fmla="*/ 129196 w 946142"/>
              <a:gd name="connsiteY4" fmla="*/ 452286 h 1427386"/>
              <a:gd name="connsiteX0" fmla="*/ 168840 w 985786"/>
              <a:gd name="connsiteY0" fmla="*/ 452286 h 1252782"/>
              <a:gd name="connsiteX1" fmla="*/ 814914 w 985786"/>
              <a:gd name="connsiteY1" fmla="*/ 0 h 1252782"/>
              <a:gd name="connsiteX2" fmla="*/ 985786 w 985786"/>
              <a:gd name="connsiteY2" fmla="*/ 807191 h 1252782"/>
              <a:gd name="connsiteX3" fmla="*/ 0 w 985786"/>
              <a:gd name="connsiteY3" fmla="*/ 1252782 h 1252782"/>
              <a:gd name="connsiteX4" fmla="*/ 168840 w 985786"/>
              <a:gd name="connsiteY4" fmla="*/ 452286 h 1252782"/>
              <a:gd name="connsiteX0" fmla="*/ 160122 w 977068"/>
              <a:gd name="connsiteY0" fmla="*/ 452286 h 1231711"/>
              <a:gd name="connsiteX1" fmla="*/ 806196 w 977068"/>
              <a:gd name="connsiteY1" fmla="*/ 0 h 1231711"/>
              <a:gd name="connsiteX2" fmla="*/ 977068 w 977068"/>
              <a:gd name="connsiteY2" fmla="*/ 807191 h 1231711"/>
              <a:gd name="connsiteX3" fmla="*/ 0 w 977068"/>
              <a:gd name="connsiteY3" fmla="*/ 1231711 h 1231711"/>
              <a:gd name="connsiteX4" fmla="*/ 160122 w 977068"/>
              <a:gd name="connsiteY4" fmla="*/ 452286 h 1231711"/>
              <a:gd name="connsiteX0" fmla="*/ 160122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60122 w 990145"/>
              <a:gd name="connsiteY4" fmla="*/ 452286 h 1231711"/>
              <a:gd name="connsiteX0" fmla="*/ 173199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73199 w 990145"/>
              <a:gd name="connsiteY4" fmla="*/ 452286 h 1231711"/>
              <a:gd name="connsiteX0" fmla="*/ 173199 w 990145"/>
              <a:gd name="connsiteY0" fmla="*/ 584090 h 1363515"/>
              <a:gd name="connsiteX1" fmla="*/ 783552 w 990145"/>
              <a:gd name="connsiteY1" fmla="*/ 0 h 1363515"/>
              <a:gd name="connsiteX2" fmla="*/ 990145 w 990145"/>
              <a:gd name="connsiteY2" fmla="*/ 922138 h 1363515"/>
              <a:gd name="connsiteX3" fmla="*/ 0 w 990145"/>
              <a:gd name="connsiteY3" fmla="*/ 1363515 h 1363515"/>
              <a:gd name="connsiteX4" fmla="*/ 173199 w 990145"/>
              <a:gd name="connsiteY4" fmla="*/ 584090 h 1363515"/>
              <a:gd name="connsiteX0" fmla="*/ 0 w 816946"/>
              <a:gd name="connsiteY0" fmla="*/ 584090 h 1474231"/>
              <a:gd name="connsiteX1" fmla="*/ 610353 w 816946"/>
              <a:gd name="connsiteY1" fmla="*/ 0 h 1474231"/>
              <a:gd name="connsiteX2" fmla="*/ 816946 w 816946"/>
              <a:gd name="connsiteY2" fmla="*/ 922138 h 1474231"/>
              <a:gd name="connsiteX3" fmla="*/ 13616 w 816946"/>
              <a:gd name="connsiteY3" fmla="*/ 1474231 h 1474231"/>
              <a:gd name="connsiteX4" fmla="*/ 0 w 816946"/>
              <a:gd name="connsiteY4" fmla="*/ 584090 h 1474231"/>
              <a:gd name="connsiteX0" fmla="*/ 0 w 981116"/>
              <a:gd name="connsiteY0" fmla="*/ 584090 h 1474231"/>
              <a:gd name="connsiteX1" fmla="*/ 610353 w 981116"/>
              <a:gd name="connsiteY1" fmla="*/ 0 h 1474231"/>
              <a:gd name="connsiteX2" fmla="*/ 981116 w 981116"/>
              <a:gd name="connsiteY2" fmla="*/ 980132 h 1474231"/>
              <a:gd name="connsiteX3" fmla="*/ 13616 w 981116"/>
              <a:gd name="connsiteY3" fmla="*/ 1474231 h 1474231"/>
              <a:gd name="connsiteX4" fmla="*/ 0 w 981116"/>
              <a:gd name="connsiteY4" fmla="*/ 584090 h 1474231"/>
              <a:gd name="connsiteX0" fmla="*/ 0 w 1009421"/>
              <a:gd name="connsiteY0" fmla="*/ 563001 h 1474231"/>
              <a:gd name="connsiteX1" fmla="*/ 638658 w 1009421"/>
              <a:gd name="connsiteY1" fmla="*/ 0 h 1474231"/>
              <a:gd name="connsiteX2" fmla="*/ 1009421 w 1009421"/>
              <a:gd name="connsiteY2" fmla="*/ 980132 h 1474231"/>
              <a:gd name="connsiteX3" fmla="*/ 41921 w 1009421"/>
              <a:gd name="connsiteY3" fmla="*/ 1474231 h 1474231"/>
              <a:gd name="connsiteX4" fmla="*/ 0 w 1009421"/>
              <a:gd name="connsiteY4" fmla="*/ 563001 h 1474231"/>
              <a:gd name="connsiteX0" fmla="*/ 0 w 647362"/>
              <a:gd name="connsiteY0" fmla="*/ 563001 h 2015101"/>
              <a:gd name="connsiteX1" fmla="*/ 638658 w 647362"/>
              <a:gd name="connsiteY1" fmla="*/ 0 h 2015101"/>
              <a:gd name="connsiteX2" fmla="*/ 647362 w 647362"/>
              <a:gd name="connsiteY2" fmla="*/ 2015101 h 2015101"/>
              <a:gd name="connsiteX3" fmla="*/ 41921 w 647362"/>
              <a:gd name="connsiteY3" fmla="*/ 1474231 h 2015101"/>
              <a:gd name="connsiteX4" fmla="*/ 0 w 647362"/>
              <a:gd name="connsiteY4" fmla="*/ 563001 h 2015101"/>
              <a:gd name="connsiteX0" fmla="*/ 0 w 682691"/>
              <a:gd name="connsiteY0" fmla="*/ 448003 h 1900103"/>
              <a:gd name="connsiteX1" fmla="*/ 682544 w 682691"/>
              <a:gd name="connsiteY1" fmla="*/ 0 h 1900103"/>
              <a:gd name="connsiteX2" fmla="*/ 647362 w 682691"/>
              <a:gd name="connsiteY2" fmla="*/ 1900103 h 1900103"/>
              <a:gd name="connsiteX3" fmla="*/ 41921 w 682691"/>
              <a:gd name="connsiteY3" fmla="*/ 1359233 h 1900103"/>
              <a:gd name="connsiteX4" fmla="*/ 0 w 682691"/>
              <a:gd name="connsiteY4" fmla="*/ 448003 h 1900103"/>
              <a:gd name="connsiteX0" fmla="*/ 45852 w 640770"/>
              <a:gd name="connsiteY0" fmla="*/ 548624 h 1900103"/>
              <a:gd name="connsiteX1" fmla="*/ 640623 w 640770"/>
              <a:gd name="connsiteY1" fmla="*/ 0 h 1900103"/>
              <a:gd name="connsiteX2" fmla="*/ 605441 w 640770"/>
              <a:gd name="connsiteY2" fmla="*/ 1900103 h 1900103"/>
              <a:gd name="connsiteX3" fmla="*/ 0 w 640770"/>
              <a:gd name="connsiteY3" fmla="*/ 1359233 h 1900103"/>
              <a:gd name="connsiteX4" fmla="*/ 45852 w 640770"/>
              <a:gd name="connsiteY4" fmla="*/ 548624 h 1900103"/>
              <a:gd name="connsiteX0" fmla="*/ 78766 w 673684"/>
              <a:gd name="connsiteY0" fmla="*/ 548624 h 1900103"/>
              <a:gd name="connsiteX1" fmla="*/ 673537 w 673684"/>
              <a:gd name="connsiteY1" fmla="*/ 0 h 1900103"/>
              <a:gd name="connsiteX2" fmla="*/ 638355 w 673684"/>
              <a:gd name="connsiteY2" fmla="*/ 1900103 h 1900103"/>
              <a:gd name="connsiteX3" fmla="*/ 0 w 673684"/>
              <a:gd name="connsiteY3" fmla="*/ 1344858 h 1900103"/>
              <a:gd name="connsiteX4" fmla="*/ 78766 w 673684"/>
              <a:gd name="connsiteY4" fmla="*/ 548624 h 1900103"/>
              <a:gd name="connsiteX0" fmla="*/ 265165 w 673684"/>
              <a:gd name="connsiteY0" fmla="*/ 423911 h 1900103"/>
              <a:gd name="connsiteX1" fmla="*/ 673537 w 673684"/>
              <a:gd name="connsiteY1" fmla="*/ 0 h 1900103"/>
              <a:gd name="connsiteX2" fmla="*/ 638355 w 673684"/>
              <a:gd name="connsiteY2" fmla="*/ 1900103 h 1900103"/>
              <a:gd name="connsiteX3" fmla="*/ 0 w 673684"/>
              <a:gd name="connsiteY3" fmla="*/ 1344858 h 1900103"/>
              <a:gd name="connsiteX4" fmla="*/ 265165 w 673684"/>
              <a:gd name="connsiteY4" fmla="*/ 423911 h 1900103"/>
              <a:gd name="connsiteX0" fmla="*/ 78766 w 487285"/>
              <a:gd name="connsiteY0" fmla="*/ 423911 h 1900103"/>
              <a:gd name="connsiteX1" fmla="*/ 487138 w 487285"/>
              <a:gd name="connsiteY1" fmla="*/ 0 h 1900103"/>
              <a:gd name="connsiteX2" fmla="*/ 451956 w 487285"/>
              <a:gd name="connsiteY2" fmla="*/ 1900103 h 1900103"/>
              <a:gd name="connsiteX3" fmla="*/ 0 w 487285"/>
              <a:gd name="connsiteY3" fmla="*/ 1207674 h 1900103"/>
              <a:gd name="connsiteX4" fmla="*/ 78766 w 487285"/>
              <a:gd name="connsiteY4" fmla="*/ 423911 h 1900103"/>
              <a:gd name="connsiteX0" fmla="*/ 78766 w 487527"/>
              <a:gd name="connsiteY0" fmla="*/ 423911 h 1488550"/>
              <a:gd name="connsiteX1" fmla="*/ 487138 w 487527"/>
              <a:gd name="connsiteY1" fmla="*/ 0 h 1488550"/>
              <a:gd name="connsiteX2" fmla="*/ 478585 w 487527"/>
              <a:gd name="connsiteY2" fmla="*/ 1488550 h 1488550"/>
              <a:gd name="connsiteX3" fmla="*/ 0 w 487527"/>
              <a:gd name="connsiteY3" fmla="*/ 1207674 h 1488550"/>
              <a:gd name="connsiteX4" fmla="*/ 78766 w 487527"/>
              <a:gd name="connsiteY4" fmla="*/ 423911 h 1488550"/>
              <a:gd name="connsiteX0" fmla="*/ 87642 w 496403"/>
              <a:gd name="connsiteY0" fmla="*/ 423911 h 1488550"/>
              <a:gd name="connsiteX1" fmla="*/ 496014 w 496403"/>
              <a:gd name="connsiteY1" fmla="*/ 0 h 1488550"/>
              <a:gd name="connsiteX2" fmla="*/ 487461 w 496403"/>
              <a:gd name="connsiteY2" fmla="*/ 1488550 h 1488550"/>
              <a:gd name="connsiteX3" fmla="*/ 0 w 496403"/>
              <a:gd name="connsiteY3" fmla="*/ 1157789 h 1488550"/>
              <a:gd name="connsiteX4" fmla="*/ 87642 w 496403"/>
              <a:gd name="connsiteY4" fmla="*/ 423911 h 1488550"/>
              <a:gd name="connsiteX0" fmla="*/ 136954 w 496403"/>
              <a:gd name="connsiteY0" fmla="*/ 371948 h 1488550"/>
              <a:gd name="connsiteX1" fmla="*/ 496014 w 496403"/>
              <a:gd name="connsiteY1" fmla="*/ 0 h 1488550"/>
              <a:gd name="connsiteX2" fmla="*/ 487461 w 496403"/>
              <a:gd name="connsiteY2" fmla="*/ 1488550 h 1488550"/>
              <a:gd name="connsiteX3" fmla="*/ 0 w 496403"/>
              <a:gd name="connsiteY3" fmla="*/ 1157789 h 1488550"/>
              <a:gd name="connsiteX4" fmla="*/ 136954 w 496403"/>
              <a:gd name="connsiteY4" fmla="*/ 371948 h 1488550"/>
              <a:gd name="connsiteX0" fmla="*/ 56822 w 416271"/>
              <a:gd name="connsiteY0" fmla="*/ 371948 h 1488550"/>
              <a:gd name="connsiteX1" fmla="*/ 415882 w 416271"/>
              <a:gd name="connsiteY1" fmla="*/ 0 h 1488550"/>
              <a:gd name="connsiteX2" fmla="*/ 407329 w 416271"/>
              <a:gd name="connsiteY2" fmla="*/ 1488550 h 1488550"/>
              <a:gd name="connsiteX3" fmla="*/ 0 w 416271"/>
              <a:gd name="connsiteY3" fmla="*/ 941273 h 1488550"/>
              <a:gd name="connsiteX4" fmla="*/ 56822 w 416271"/>
              <a:gd name="connsiteY4" fmla="*/ 371948 h 1488550"/>
              <a:gd name="connsiteX0" fmla="*/ 56822 w 416163"/>
              <a:gd name="connsiteY0" fmla="*/ 371948 h 1185428"/>
              <a:gd name="connsiteX1" fmla="*/ 415882 w 416163"/>
              <a:gd name="connsiteY1" fmla="*/ 0 h 1185428"/>
              <a:gd name="connsiteX2" fmla="*/ 401165 w 416163"/>
              <a:gd name="connsiteY2" fmla="*/ 1185428 h 1185428"/>
              <a:gd name="connsiteX3" fmla="*/ 0 w 416163"/>
              <a:gd name="connsiteY3" fmla="*/ 941273 h 1185428"/>
              <a:gd name="connsiteX4" fmla="*/ 56822 w 416163"/>
              <a:gd name="connsiteY4" fmla="*/ 371948 h 1185428"/>
              <a:gd name="connsiteX0" fmla="*/ 69150 w 428491"/>
              <a:gd name="connsiteY0" fmla="*/ 371948 h 1185428"/>
              <a:gd name="connsiteX1" fmla="*/ 428210 w 428491"/>
              <a:gd name="connsiteY1" fmla="*/ 0 h 1185428"/>
              <a:gd name="connsiteX2" fmla="*/ 413493 w 428491"/>
              <a:gd name="connsiteY2" fmla="*/ 1185428 h 1185428"/>
              <a:gd name="connsiteX3" fmla="*/ 0 w 428491"/>
              <a:gd name="connsiteY3" fmla="*/ 906631 h 1185428"/>
              <a:gd name="connsiteX4" fmla="*/ 69150 w 428491"/>
              <a:gd name="connsiteY4" fmla="*/ 371948 h 11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491" h="1185428">
                <a:moveTo>
                  <a:pt x="69150" y="371948"/>
                </a:moveTo>
                <a:cubicBezTo>
                  <a:pt x="267407" y="189073"/>
                  <a:pt x="229953" y="182875"/>
                  <a:pt x="428210" y="0"/>
                </a:cubicBezTo>
                <a:cubicBezTo>
                  <a:pt x="431111" y="671700"/>
                  <a:pt x="410592" y="513728"/>
                  <a:pt x="413493" y="1185428"/>
                </a:cubicBezTo>
                <a:lnTo>
                  <a:pt x="0" y="906631"/>
                </a:lnTo>
                <a:lnTo>
                  <a:pt x="69150" y="371948"/>
                </a:lnTo>
                <a:close/>
              </a:path>
            </a:pathLst>
          </a:custGeom>
          <a:solidFill>
            <a:srgbClr val="00B050">
              <a:alpha val="2000"/>
            </a:srgbClr>
          </a:solidFill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86" b="1" u="sng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5E97594-7AE3-476B-A4F9-D9B13E5DD086}"/>
              </a:ext>
            </a:extLst>
          </p:cNvPr>
          <p:cNvSpPr txBox="1"/>
          <p:nvPr/>
        </p:nvSpPr>
        <p:spPr>
          <a:xfrm>
            <a:off x="1388465" y="5461687"/>
            <a:ext cx="592532" cy="40011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4"/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accent4"/>
                </a:solidFill>
                <a:latin typeface="+mn-ea"/>
              </a:rPr>
              <a:t>차 </a:t>
            </a:r>
            <a:endParaRPr lang="en-US" altLang="ko-KR" sz="1000" b="1" dirty="0">
              <a:solidFill>
                <a:schemeClr val="accent4"/>
              </a:solidFill>
              <a:latin typeface="+mn-ea"/>
            </a:endParaRPr>
          </a:p>
          <a:p>
            <a:pPr algn="ctr"/>
            <a:r>
              <a:rPr lang="en-US" altLang="ko-KR" sz="1000" b="1" dirty="0">
                <a:solidFill>
                  <a:schemeClr val="accent4"/>
                </a:solidFill>
                <a:latin typeface="+mn-ea"/>
              </a:rPr>
              <a:t>(50km)</a:t>
            </a:r>
            <a:endParaRPr lang="ko-KR" altLang="en-US" sz="10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04F8C2E-3F4F-4D3A-B96C-D6F3EA8F9C4D}"/>
              </a:ext>
            </a:extLst>
          </p:cNvPr>
          <p:cNvSpPr txBox="1"/>
          <p:nvPr/>
        </p:nvSpPr>
        <p:spPr>
          <a:xfrm>
            <a:off x="476304" y="3667847"/>
            <a:ext cx="196279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기준국</a:t>
            </a:r>
            <a:r>
              <a:rPr lang="ko-KR" altLang="en-US" sz="1600" b="1" dirty="0"/>
              <a:t> 테스트베드</a:t>
            </a:r>
          </a:p>
        </p:txBody>
      </p:sp>
      <p:pic>
        <p:nvPicPr>
          <p:cNvPr id="121" name="Picture 18">
            <a:extLst>
              <a:ext uri="{FF2B5EF4-FFF2-40B4-BE49-F238E27FC236}">
                <a16:creationId xmlns:a16="http://schemas.microsoft.com/office/drawing/2014/main" id="{1B8DB926-0FFE-4CA1-951B-F208B9864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039" y="4240903"/>
            <a:ext cx="1436048" cy="60214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061CB1B-C3DE-4160-ABEC-0105CC3934FD}"/>
              </a:ext>
            </a:extLst>
          </p:cNvPr>
          <p:cNvGrpSpPr/>
          <p:nvPr/>
        </p:nvGrpSpPr>
        <p:grpSpPr>
          <a:xfrm>
            <a:off x="3392214" y="3832444"/>
            <a:ext cx="1419066" cy="1419066"/>
            <a:chOff x="4325297" y="3674819"/>
            <a:chExt cx="1419066" cy="1419066"/>
          </a:xfrm>
        </p:grpSpPr>
        <p:pic>
          <p:nvPicPr>
            <p:cNvPr id="142" name="그래픽 141" descr="컴퓨터">
              <a:extLst>
                <a:ext uri="{FF2B5EF4-FFF2-40B4-BE49-F238E27FC236}">
                  <a16:creationId xmlns:a16="http://schemas.microsoft.com/office/drawing/2014/main" id="{C114F64E-2AC3-492E-8D5D-64BBD58A1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5297" y="3674819"/>
              <a:ext cx="1419066" cy="1419066"/>
            </a:xfrm>
            <a:prstGeom prst="rect">
              <a:avLst/>
            </a:prstGeom>
          </p:spPr>
        </p:pic>
        <p:pic>
          <p:nvPicPr>
            <p:cNvPr id="143" name="Picture 4" descr="파일:ISO C++ Logo.svg">
              <a:extLst>
                <a:ext uri="{FF2B5EF4-FFF2-40B4-BE49-F238E27FC236}">
                  <a16:creationId xmlns:a16="http://schemas.microsoft.com/office/drawing/2014/main" id="{C9BD3510-1B79-435C-B458-059B7F439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2" y="4132925"/>
              <a:ext cx="302904" cy="3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F32C626C-C80F-4ACB-BA8B-A1098D1BB6E0}"/>
              </a:ext>
            </a:extLst>
          </p:cNvPr>
          <p:cNvSpPr txBox="1"/>
          <p:nvPr/>
        </p:nvSpPr>
        <p:spPr>
          <a:xfrm>
            <a:off x="2496644" y="3636615"/>
            <a:ext cx="341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실시간 정밀 보정정보 생성 </a:t>
            </a:r>
            <a:r>
              <a:rPr lang="en-US" altLang="ko-KR" sz="1600" b="1" dirty="0"/>
              <a:t>SW</a:t>
            </a:r>
            <a:endParaRPr lang="ko-KR" altLang="en-US" sz="1600" b="1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49A1948-ACD5-45E0-9ED6-2FA4FA031E17}"/>
              </a:ext>
            </a:extLst>
          </p:cNvPr>
          <p:cNvSpPr/>
          <p:nvPr/>
        </p:nvSpPr>
        <p:spPr>
          <a:xfrm>
            <a:off x="5418708" y="4240904"/>
            <a:ext cx="776940" cy="6021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8200F9D-B267-4745-92E7-29DD04672A65}"/>
              </a:ext>
            </a:extLst>
          </p:cNvPr>
          <p:cNvSpPr/>
          <p:nvPr/>
        </p:nvSpPr>
        <p:spPr>
          <a:xfrm>
            <a:off x="2687102" y="3985627"/>
            <a:ext cx="2875622" cy="310737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AF04AF-BF89-4E39-815D-28CEFF6C126C}"/>
              </a:ext>
            </a:extLst>
          </p:cNvPr>
          <p:cNvSpPr txBox="1"/>
          <p:nvPr/>
        </p:nvSpPr>
        <p:spPr>
          <a:xfrm>
            <a:off x="7005478" y="3641351"/>
            <a:ext cx="28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실시간 정밀 항법 </a:t>
            </a:r>
            <a:r>
              <a:rPr lang="en-US" altLang="ko-KR" sz="1600" b="1" dirty="0"/>
              <a:t>SW</a:t>
            </a:r>
            <a:endParaRPr lang="ko-KR" altLang="en-US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DE1DEC-BE33-4B40-A46B-153BDCB3E264}"/>
              </a:ext>
            </a:extLst>
          </p:cNvPr>
          <p:cNvSpPr txBox="1"/>
          <p:nvPr/>
        </p:nvSpPr>
        <p:spPr>
          <a:xfrm>
            <a:off x="2798029" y="5158529"/>
            <a:ext cx="26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실시간 데이터 수집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1B7F8A-436E-43C6-AAAE-F5616BFFA6E8}"/>
              </a:ext>
            </a:extLst>
          </p:cNvPr>
          <p:cNvSpPr txBox="1"/>
          <p:nvPr/>
        </p:nvSpPr>
        <p:spPr>
          <a:xfrm>
            <a:off x="2798029" y="6588943"/>
            <a:ext cx="263618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보정정보 방송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99E73A-9C60-47CF-B180-E62D42668362}"/>
              </a:ext>
            </a:extLst>
          </p:cNvPr>
          <p:cNvSpPr txBox="1"/>
          <p:nvPr/>
        </p:nvSpPr>
        <p:spPr>
          <a:xfrm>
            <a:off x="2798029" y="5878609"/>
            <a:ext cx="263618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보정정보 생성 </a:t>
            </a:r>
            <a:r>
              <a:rPr lang="en-US" altLang="ko-KR" sz="1400" b="1" dirty="0">
                <a:solidFill>
                  <a:schemeClr val="tx1"/>
                </a:solidFill>
              </a:rPr>
              <a:t>SW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C61DB0EC-B6FE-4A97-ABA3-447F33F0AAEE}"/>
              </a:ext>
            </a:extLst>
          </p:cNvPr>
          <p:cNvSpPr/>
          <p:nvPr/>
        </p:nvSpPr>
        <p:spPr>
          <a:xfrm>
            <a:off x="3900096" y="5518609"/>
            <a:ext cx="360000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더하기 기호 70">
            <a:extLst>
              <a:ext uri="{FF2B5EF4-FFF2-40B4-BE49-F238E27FC236}">
                <a16:creationId xmlns:a16="http://schemas.microsoft.com/office/drawing/2014/main" id="{A3452761-3C28-4B92-9D90-E8A6D5845F70}"/>
              </a:ext>
            </a:extLst>
          </p:cNvPr>
          <p:cNvSpPr/>
          <p:nvPr/>
        </p:nvSpPr>
        <p:spPr>
          <a:xfrm>
            <a:off x="3900096" y="6228903"/>
            <a:ext cx="360000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EEF7C-C552-4086-9A63-A7D5CE550C0F}"/>
              </a:ext>
            </a:extLst>
          </p:cNvPr>
          <p:cNvSpPr txBox="1"/>
          <p:nvPr/>
        </p:nvSpPr>
        <p:spPr>
          <a:xfrm>
            <a:off x="6064320" y="5194243"/>
            <a:ext cx="204748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정밀 </a:t>
            </a:r>
            <a:r>
              <a:rPr lang="ko-KR" altLang="en-US" sz="1400" b="1" dirty="0" err="1">
                <a:solidFill>
                  <a:schemeClr val="tx1"/>
                </a:solidFill>
              </a:rPr>
              <a:t>측위</a:t>
            </a:r>
            <a:r>
              <a:rPr lang="ko-KR" altLang="en-US" sz="1400" b="1" dirty="0">
                <a:solidFill>
                  <a:schemeClr val="tx1"/>
                </a:solidFill>
              </a:rPr>
              <a:t> 모듈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FCFEB0-DC0F-4D7E-AA40-2487D0EAD265}"/>
              </a:ext>
            </a:extLst>
          </p:cNvPr>
          <p:cNvSpPr txBox="1"/>
          <p:nvPr/>
        </p:nvSpPr>
        <p:spPr>
          <a:xfrm>
            <a:off x="6064320" y="5937453"/>
            <a:ext cx="204748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위치해 분리비교 및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보호수준 산출 모듈</a:t>
            </a:r>
          </a:p>
        </p:txBody>
      </p:sp>
      <p:sp>
        <p:nvSpPr>
          <p:cNvPr id="75" name="더하기 기호 74">
            <a:extLst>
              <a:ext uri="{FF2B5EF4-FFF2-40B4-BE49-F238E27FC236}">
                <a16:creationId xmlns:a16="http://schemas.microsoft.com/office/drawing/2014/main" id="{FDD47CE4-75FA-44F4-82C8-6609C614AF05}"/>
              </a:ext>
            </a:extLst>
          </p:cNvPr>
          <p:cNvSpPr/>
          <p:nvPr/>
        </p:nvSpPr>
        <p:spPr>
          <a:xfrm>
            <a:off x="6908063" y="5577453"/>
            <a:ext cx="360000" cy="360000"/>
          </a:xfrm>
          <a:prstGeom prst="mathPlus">
            <a:avLst>
              <a:gd name="adj1" fmla="val 20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D5D445D-5E6B-407E-B09A-80450BC824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168" t="61737" r="2226"/>
          <a:stretch/>
        </p:blipFill>
        <p:spPr>
          <a:xfrm>
            <a:off x="8206121" y="4769659"/>
            <a:ext cx="2612950" cy="1773116"/>
          </a:xfrm>
          <a:prstGeom prst="rect">
            <a:avLst/>
          </a:prstGeom>
          <a:noFill/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5300F52-B0E2-44AF-99C4-10238ED61027}"/>
              </a:ext>
            </a:extLst>
          </p:cNvPr>
          <p:cNvSpPr txBox="1"/>
          <p:nvPr/>
        </p:nvSpPr>
        <p:spPr>
          <a:xfrm>
            <a:off x="8322306" y="4417723"/>
            <a:ext cx="208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위치 오차 </a:t>
            </a:r>
            <a:r>
              <a:rPr lang="en-US" altLang="ko-KR" sz="1200" b="1" dirty="0"/>
              <a:t>&amp;</a:t>
            </a:r>
            <a:r>
              <a:rPr lang="ko-KR" altLang="en-US" sz="1200" b="1" dirty="0"/>
              <a:t> 보호 수준</a:t>
            </a: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A727F56-2FA2-4C66-AEA3-518BB016FD15}"/>
              </a:ext>
            </a:extLst>
          </p:cNvPr>
          <p:cNvSpPr/>
          <p:nvPr/>
        </p:nvSpPr>
        <p:spPr>
          <a:xfrm>
            <a:off x="2293649" y="4240904"/>
            <a:ext cx="776940" cy="6021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5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108223"/>
            <a:ext cx="41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864096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다중경로 탐지 및 대응 실시간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성능 검증 및 지상 테스트베드 구축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6EFC87B-8044-3CD7-3ED8-F0F03C35EFE5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다중경로 환경에서의 실시간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성능 검증</a:t>
            </a:r>
            <a:endParaRPr lang="en-US" altLang="ko-KR" sz="1400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dirty="0"/>
              <a:t>다중경로 탐지 및 대응 </a:t>
            </a:r>
            <a:r>
              <a:rPr lang="en-US" altLang="ko-KR" sz="1400" dirty="0"/>
              <a:t>HW</a:t>
            </a:r>
            <a:r>
              <a:rPr lang="ko-KR" altLang="en-US" sz="1400" dirty="0"/>
              <a:t>를 탑재한 성능 검증용 </a:t>
            </a:r>
            <a:r>
              <a:rPr lang="en-US" altLang="ko-KR" sz="1400" dirty="0"/>
              <a:t>rover</a:t>
            </a:r>
            <a:r>
              <a:rPr lang="ko-KR" altLang="en-US" sz="1400" dirty="0"/>
              <a:t> 제작 완료</a:t>
            </a:r>
            <a:endParaRPr lang="en-US" altLang="ko-KR" sz="1400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dirty="0"/>
              <a:t>다중경로 환경에서의 다중경로 탐지 및 대응 실시간 </a:t>
            </a:r>
            <a:r>
              <a:rPr lang="en-US" altLang="ko-KR" sz="1400" dirty="0"/>
              <a:t>SW </a:t>
            </a:r>
            <a:r>
              <a:rPr lang="ko-KR" altLang="en-US" sz="1400" dirty="0"/>
              <a:t>성능 검증 예정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모의 다중경로 환경 지상 테스트베드 구축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dirty="0"/>
              <a:t>모의 다중경로 환경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무인이동체</a:t>
            </a:r>
            <a:r>
              <a:rPr lang="ko-KR" altLang="en-US" sz="1400" dirty="0"/>
              <a:t> 궤적의 참값</a:t>
            </a:r>
            <a:r>
              <a:rPr lang="en-US" altLang="ko-KR" sz="1400" dirty="0"/>
              <a:t>(ground truth)</a:t>
            </a:r>
            <a:r>
              <a:rPr lang="ko-KR" altLang="en-US" sz="1400" dirty="0"/>
              <a:t>을 생성할 수 있는 시스템을 포함한 지상 테스트베드 구축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6F80A-8D60-288F-D6ED-F4E4147DD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9" r="13369"/>
          <a:stretch/>
        </p:blipFill>
        <p:spPr>
          <a:xfrm rot="5400000">
            <a:off x="5813567" y="3529788"/>
            <a:ext cx="2935929" cy="3005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5C72FC-D283-A9E4-82E1-FCF416D4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40" y="3564607"/>
            <a:ext cx="3914571" cy="2935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23627-99DD-D7F2-45AB-F8C71FB96F1F}"/>
              </a:ext>
            </a:extLst>
          </p:cNvPr>
          <p:cNvSpPr txBox="1"/>
          <p:nvPr/>
        </p:nvSpPr>
        <p:spPr>
          <a:xfrm>
            <a:off x="2430376" y="659166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▲ 다중경로 탐지 및 대응 </a:t>
            </a:r>
            <a:r>
              <a:rPr lang="en-US" altLang="ko-KR" sz="1200" b="1" dirty="0"/>
              <a:t>HW</a:t>
            </a:r>
            <a:r>
              <a:rPr lang="ko-KR" altLang="en-US" sz="1200" b="1" dirty="0"/>
              <a:t>를 탑재한 성능 검증용 </a:t>
            </a:r>
            <a:r>
              <a:rPr lang="en-US" altLang="ko-KR" sz="1200" b="1" dirty="0"/>
              <a:t>rover</a:t>
            </a:r>
          </a:p>
        </p:txBody>
      </p:sp>
    </p:spTree>
    <p:extLst>
      <p:ext uri="{BB962C8B-B14F-4D97-AF65-F5344CB8AC3E}">
        <p14:creationId xmlns:p14="http://schemas.microsoft.com/office/powerpoint/2010/main" val="208322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20571" y="864029"/>
            <a:ext cx="10225136" cy="6208863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6D648F-B64F-EB56-D732-420CAA263F30}"/>
              </a:ext>
            </a:extLst>
          </p:cNvPr>
          <p:cNvSpPr/>
          <p:nvPr/>
        </p:nvSpPr>
        <p:spPr>
          <a:xfrm>
            <a:off x="639843" y="3475589"/>
            <a:ext cx="9640519" cy="33930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7344816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>
                <a:solidFill>
                  <a:schemeClr val="bg1"/>
                </a:solidFill>
              </a:rPr>
              <a:t> 정밀 상대벡터 도출 실시간 </a:t>
            </a:r>
            <a:r>
              <a:rPr lang="en-US" altLang="ko-KR" sz="2000" b="1">
                <a:solidFill>
                  <a:schemeClr val="bg1"/>
                </a:solidFill>
              </a:rPr>
              <a:t>SW/HW </a:t>
            </a:r>
            <a:r>
              <a:rPr lang="ko-KR" altLang="en-US" sz="2000" b="1">
                <a:solidFill>
                  <a:schemeClr val="bg1"/>
                </a:solidFill>
              </a:rPr>
              <a:t>성능 검증 및 시험 평가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CB0A32C-2E29-3F17-212E-588EAF3C55F3}"/>
              </a:ext>
            </a:extLst>
          </p:cNvPr>
          <p:cNvSpPr txBox="1">
            <a:spLocks/>
          </p:cNvSpPr>
          <p:nvPr/>
        </p:nvSpPr>
        <p:spPr>
          <a:xfrm>
            <a:off x="592570" y="1501173"/>
            <a:ext cx="9932827" cy="1554423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다중 </a:t>
            </a:r>
            <a:r>
              <a:rPr lang="ko-KR" altLang="en-US" sz="1600" b="1" dirty="0" err="1"/>
              <a:t>무인이동체를</a:t>
            </a:r>
            <a:r>
              <a:rPr lang="ko-KR" altLang="en-US" sz="1600" b="1" dirty="0"/>
              <a:t> 활용한 동적 및 정적 운용 환경에서 시험 평가 진행</a:t>
            </a:r>
            <a:endParaRPr lang="en-US" altLang="ko-KR" sz="16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상대항법 장비의 정량적 성능 검증 지표 도출 </a:t>
            </a:r>
            <a:r>
              <a:rPr lang="en-US" altLang="ko-KR" sz="1400" b="1" dirty="0"/>
              <a:t>(RMSE, TTFF, </a:t>
            </a:r>
            <a:r>
              <a:rPr lang="ko-KR" altLang="en-US" sz="1400" b="1" dirty="0"/>
              <a:t>갱신 주기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상대항법 모듈 </a:t>
            </a:r>
            <a:r>
              <a:rPr lang="en-US" altLang="ko-KR" sz="1400" b="1" dirty="0"/>
              <a:t>SW/HW </a:t>
            </a:r>
            <a:r>
              <a:rPr lang="ko-KR" altLang="en-US" sz="1400" b="1" dirty="0"/>
              <a:t>보완 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실증기</a:t>
            </a:r>
            <a:r>
              <a:rPr lang="ko-KR" altLang="en-US" sz="1400" b="1" dirty="0"/>
              <a:t> 자율협력 모듈과의 연동 시험 및 입출력 패킷 통신 시험</a:t>
            </a:r>
            <a:endParaRPr lang="en-US" altLang="ko-KR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813485-F768-DC88-BE7B-F2752AFD1FAA}"/>
              </a:ext>
            </a:extLst>
          </p:cNvPr>
          <p:cNvSpPr txBox="1"/>
          <p:nvPr/>
        </p:nvSpPr>
        <p:spPr>
          <a:xfrm>
            <a:off x="975858" y="6357930"/>
            <a:ext cx="31563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ko-KR" altLang="en-US" sz="1200" b="1" dirty="0"/>
              <a:t>다중 </a:t>
            </a:r>
            <a:r>
              <a:rPr lang="ko-KR" altLang="en-US" sz="1200" b="1" dirty="0" err="1"/>
              <a:t>무인이동체</a:t>
            </a:r>
            <a:r>
              <a:rPr lang="ko-KR" altLang="en-US" sz="1200" b="1" dirty="0"/>
              <a:t> 실시간 </a:t>
            </a:r>
            <a:r>
              <a:rPr lang="en-US" altLang="ko-KR" sz="1200" b="1" dirty="0"/>
              <a:t>SW </a:t>
            </a:r>
            <a:r>
              <a:rPr lang="ko-KR" altLang="en-US" sz="1200" b="1" dirty="0"/>
              <a:t>시험 평가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A736CB4F-6A92-C83B-ED27-D6F238A1B310}"/>
              </a:ext>
            </a:extLst>
          </p:cNvPr>
          <p:cNvSpPr/>
          <p:nvPr/>
        </p:nvSpPr>
        <p:spPr>
          <a:xfrm>
            <a:off x="637283" y="3477496"/>
            <a:ext cx="3521466" cy="306833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실시간 </a:t>
            </a:r>
            <a:r>
              <a:rPr lang="en-US" altLang="ko-KR" sz="1200" b="1">
                <a:solidFill>
                  <a:schemeClr val="bg1"/>
                </a:solidFill>
                <a:latin typeface="맑은 고딕"/>
                <a:ea typeface="맑은 고딕"/>
              </a:rPr>
              <a:t>SW </a:t>
            </a: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시험 평가 및 성능 검증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1A9EBC54-000C-E691-AC91-C4E5C633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43" y="5827867"/>
            <a:ext cx="632342" cy="286860"/>
          </a:xfrm>
          <a:prstGeom prst="rect">
            <a:avLst/>
          </a:prstGeom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4173138D-098E-6578-1699-3984C495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45" y="4674123"/>
            <a:ext cx="632342" cy="286860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0E41473B-2D5B-4CDA-A8F7-04A83869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67" y="5144758"/>
            <a:ext cx="632342" cy="2868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7E41A4-43F4-9BA4-24C0-D37FB0678656}"/>
              </a:ext>
            </a:extLst>
          </p:cNvPr>
          <p:cNvSpPr txBox="1"/>
          <p:nvPr/>
        </p:nvSpPr>
        <p:spPr>
          <a:xfrm>
            <a:off x="634546" y="4004389"/>
            <a:ext cx="2457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항법 성능 검증용 </a:t>
            </a:r>
            <a:r>
              <a:rPr lang="ko-KR" altLang="en-US" sz="1200" b="1" dirty="0" err="1"/>
              <a:t>고정밀</a:t>
            </a:r>
            <a:r>
              <a:rPr lang="ko-KR" altLang="en-US" sz="1200" b="1" dirty="0"/>
              <a:t> 수신기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ACFA51-DD93-301F-48B8-8316F09A0D77}"/>
              </a:ext>
            </a:extLst>
          </p:cNvPr>
          <p:cNvGrpSpPr/>
          <p:nvPr/>
        </p:nvGrpSpPr>
        <p:grpSpPr>
          <a:xfrm>
            <a:off x="1204509" y="4640338"/>
            <a:ext cx="380712" cy="1027700"/>
            <a:chOff x="7658724" y="5089499"/>
            <a:chExt cx="210054" cy="56702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1839DF-BA5F-6490-67E4-767F31FCAA80}"/>
                </a:ext>
              </a:extLst>
            </p:cNvPr>
            <p:cNvGrpSpPr/>
            <p:nvPr/>
          </p:nvGrpSpPr>
          <p:grpSpPr>
            <a:xfrm>
              <a:off x="7658724" y="5104266"/>
              <a:ext cx="210054" cy="552255"/>
              <a:chOff x="7658724" y="5104266"/>
              <a:chExt cx="210054" cy="55225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8BAB4B2-7049-A3D8-7933-1459AD389481}"/>
                  </a:ext>
                </a:extLst>
              </p:cNvPr>
              <p:cNvGrpSpPr/>
              <p:nvPr/>
            </p:nvGrpSpPr>
            <p:grpSpPr>
              <a:xfrm>
                <a:off x="7658724" y="5162351"/>
                <a:ext cx="210054" cy="494170"/>
                <a:chOff x="2846081" y="4057154"/>
                <a:chExt cx="515606" cy="1288236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E5F16C1F-7ABC-CFED-71EB-975D54A0B891}"/>
                    </a:ext>
                  </a:extLst>
                </p:cNvPr>
                <p:cNvCxnSpPr/>
                <p:nvPr/>
              </p:nvCxnSpPr>
              <p:spPr>
                <a:xfrm>
                  <a:off x="3108646" y="4057154"/>
                  <a:ext cx="0" cy="1288236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129CDA1E-CC5E-FF28-ECB9-2112C9AA8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8646" y="4857242"/>
                  <a:ext cx="253041" cy="441539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3AB4492-9F0C-DE2B-C39E-46013EEF6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46081" y="4885435"/>
                  <a:ext cx="257035" cy="425933"/>
                </a:xfrm>
                <a:prstGeom prst="line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C3B96AB-EC93-E84F-3A1B-B5BA35E7DB41}"/>
                  </a:ext>
                </a:extLst>
              </p:cNvPr>
              <p:cNvSpPr/>
              <p:nvPr/>
            </p:nvSpPr>
            <p:spPr>
              <a:xfrm>
                <a:off x="7687480" y="5104266"/>
                <a:ext cx="158768" cy="591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0F17AA1-82AF-CF7F-486C-8D067CA8136C}"/>
                </a:ext>
              </a:extLst>
            </p:cNvPr>
            <p:cNvSpPr/>
            <p:nvPr/>
          </p:nvSpPr>
          <p:spPr>
            <a:xfrm>
              <a:off x="7714147" y="5089499"/>
              <a:ext cx="103087" cy="73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9674C6-10AB-60EF-CCE3-0A1556730C95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068107" y="4260928"/>
            <a:ext cx="330273" cy="3794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D390CE3-42BA-3888-769E-0EEDDEAA7DBF}"/>
              </a:ext>
            </a:extLst>
          </p:cNvPr>
          <p:cNvCxnSpPr>
            <a:cxnSpLocks/>
            <a:stCxn id="31" idx="6"/>
            <a:endCxn id="27" idx="0"/>
          </p:cNvCxnSpPr>
          <p:nvPr/>
        </p:nvCxnSpPr>
        <p:spPr>
          <a:xfrm>
            <a:off x="1491800" y="4706493"/>
            <a:ext cx="1488238" cy="438265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61CCFA-BC69-9F5F-0A60-B800B98E7B77}"/>
              </a:ext>
            </a:extLst>
          </p:cNvPr>
          <p:cNvCxnSpPr>
            <a:cxnSpLocks/>
            <a:stCxn id="33" idx="7"/>
            <a:endCxn id="25" idx="0"/>
          </p:cNvCxnSpPr>
          <p:nvPr/>
        </p:nvCxnSpPr>
        <p:spPr>
          <a:xfrm>
            <a:off x="1502246" y="4682798"/>
            <a:ext cx="1290868" cy="1145069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9959AD33-9E98-B5D0-FCCA-645AAEFAC3F4}"/>
              </a:ext>
            </a:extLst>
          </p:cNvPr>
          <p:cNvSpPr/>
          <p:nvPr/>
        </p:nvSpPr>
        <p:spPr>
          <a:xfrm rot="10800000">
            <a:off x="2327094" y="4555364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66760607-5E97-3D19-1B25-4E13C311206B}"/>
              </a:ext>
            </a:extLst>
          </p:cNvPr>
          <p:cNvSpPr/>
          <p:nvPr/>
        </p:nvSpPr>
        <p:spPr>
          <a:xfrm rot="10800000">
            <a:off x="2893801" y="5016103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E2B9B79-4380-D0C4-F734-A703436B91E7}"/>
              </a:ext>
            </a:extLst>
          </p:cNvPr>
          <p:cNvSpPr/>
          <p:nvPr/>
        </p:nvSpPr>
        <p:spPr>
          <a:xfrm rot="10800000">
            <a:off x="2707674" y="5680200"/>
            <a:ext cx="168032" cy="123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96F1A2-9705-D184-F1FC-1F71137F6645}"/>
              </a:ext>
            </a:extLst>
          </p:cNvPr>
          <p:cNvSpPr txBox="1"/>
          <p:nvPr/>
        </p:nvSpPr>
        <p:spPr>
          <a:xfrm>
            <a:off x="2182831" y="4825401"/>
            <a:ext cx="1695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cs typeface="Arial" panose="020B0604020202020204" pitchFamily="34" charset="0"/>
              </a:rPr>
              <a:t>Master UAV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D83DAF-D6A1-FFAF-5CBE-CB8C72D69AEC}"/>
              </a:ext>
            </a:extLst>
          </p:cNvPr>
          <p:cNvSpPr txBox="1"/>
          <p:nvPr/>
        </p:nvSpPr>
        <p:spPr>
          <a:xfrm>
            <a:off x="1451371" y="4321778"/>
            <a:ext cx="193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cs typeface="Arial" panose="020B0604020202020204" pitchFamily="34" charset="0"/>
              </a:rPr>
              <a:t>Follower UAV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310B1E-B19A-5994-2273-1BC00AD0EAD8}"/>
              </a:ext>
            </a:extLst>
          </p:cNvPr>
          <p:cNvSpPr txBox="1"/>
          <p:nvPr/>
        </p:nvSpPr>
        <p:spPr>
          <a:xfrm>
            <a:off x="1859111" y="5455912"/>
            <a:ext cx="193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>
                <a:latin typeface="+mn-ea"/>
                <a:cs typeface="Arial" panose="020B0604020202020204" pitchFamily="34" charset="0"/>
              </a:rPr>
              <a:t>Follower</a:t>
            </a:r>
            <a:r>
              <a:rPr lang="ko-KR" altLang="en-US" sz="900" b="1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900" b="1">
                <a:latin typeface="+mn-ea"/>
                <a:cs typeface="Arial" panose="020B0604020202020204" pitchFamily="34" charset="0"/>
              </a:rPr>
              <a:t>UAV</a:t>
            </a:r>
            <a:endParaRPr lang="en-US" altLang="ko-KR" sz="9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AAF6164C-7377-26BA-0FD6-48AF96A61554}"/>
              </a:ext>
            </a:extLst>
          </p:cNvPr>
          <p:cNvSpPr/>
          <p:nvPr/>
        </p:nvSpPr>
        <p:spPr>
          <a:xfrm>
            <a:off x="4656515" y="5536304"/>
            <a:ext cx="184781" cy="463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169530-0E58-B815-31B0-8CE64955B1B7}"/>
              </a:ext>
            </a:extLst>
          </p:cNvPr>
          <p:cNvSpPr txBox="1"/>
          <p:nvPr/>
        </p:nvSpPr>
        <p:spPr>
          <a:xfrm>
            <a:off x="4973938" y="6257733"/>
            <a:ext cx="20904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accent1">
                    <a:lumMod val="50000"/>
                  </a:schemeClr>
                </a:solidFill>
              </a:rPr>
              <a:t>상대항법장비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</a:rPr>
              <a:t>상대벡터 도출 결과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278D28-2573-A40D-B99B-09D65DCEFD5C}"/>
              </a:ext>
            </a:extLst>
          </p:cNvPr>
          <p:cNvSpPr txBox="1"/>
          <p:nvPr/>
        </p:nvSpPr>
        <p:spPr>
          <a:xfrm>
            <a:off x="3860680" y="4013805"/>
            <a:ext cx="1486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70C0"/>
                </a:solidFill>
              </a:rPr>
              <a:t>GNSS Raw 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8991C9D-762B-F66B-BD0D-EDA501A1E5A1}"/>
              </a:ext>
            </a:extLst>
          </p:cNvPr>
          <p:cNvSpPr/>
          <p:nvPr/>
        </p:nvSpPr>
        <p:spPr>
          <a:xfrm>
            <a:off x="810196" y="5496580"/>
            <a:ext cx="3705321" cy="63594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1F34BB0-3520-74EE-1DA2-6FF92725C0E3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3200854" y="4288915"/>
            <a:ext cx="2639638" cy="932111"/>
          </a:xfrm>
          <a:prstGeom prst="bentConnector3">
            <a:avLst>
              <a:gd name="adj1" fmla="val 61981"/>
            </a:avLst>
          </a:prstGeom>
          <a:ln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CA85649A-9A9F-5828-334E-07D90D8C539D}"/>
              </a:ext>
            </a:extLst>
          </p:cNvPr>
          <p:cNvCxnSpPr>
            <a:cxnSpLocks/>
            <a:stCxn id="1026" idx="1"/>
            <a:endCxn id="25" idx="3"/>
          </p:cNvCxnSpPr>
          <p:nvPr/>
        </p:nvCxnSpPr>
        <p:spPr>
          <a:xfrm rot="10800000" flipV="1">
            <a:off x="3109286" y="4288915"/>
            <a:ext cx="2731207" cy="1682381"/>
          </a:xfrm>
          <a:prstGeom prst="bentConnector3">
            <a:avLst>
              <a:gd name="adj1" fmla="val 50000"/>
            </a:avLst>
          </a:prstGeom>
          <a:ln>
            <a:headEnd type="triangle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X5 Mobile Pro">
            <a:extLst>
              <a:ext uri="{FF2B5EF4-FFF2-40B4-BE49-F238E27FC236}">
                <a16:creationId xmlns:a16="http://schemas.microsoft.com/office/drawing/2014/main" id="{8F0860CD-4526-90DF-FFD3-7C415E327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92" y="4110768"/>
            <a:ext cx="356296" cy="3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5A5946C-7AA6-16CD-B9BE-1FFD3ADCA5EE}"/>
              </a:ext>
            </a:extLst>
          </p:cNvPr>
          <p:cNvGrpSpPr/>
          <p:nvPr/>
        </p:nvGrpSpPr>
        <p:grpSpPr>
          <a:xfrm>
            <a:off x="5072334" y="5328733"/>
            <a:ext cx="1894526" cy="878645"/>
            <a:chOff x="1278179" y="2532968"/>
            <a:chExt cx="1822315" cy="84515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473F608-D988-3BB2-BCD4-24D0C92E6125}"/>
                </a:ext>
              </a:extLst>
            </p:cNvPr>
            <p:cNvGrpSpPr/>
            <p:nvPr/>
          </p:nvGrpSpPr>
          <p:grpSpPr>
            <a:xfrm>
              <a:off x="1278179" y="2585964"/>
              <a:ext cx="1822315" cy="792160"/>
              <a:chOff x="2148722" y="2406128"/>
              <a:chExt cx="1857011" cy="807243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F4340F0-5849-97F6-74F2-E42D86732013}"/>
                  </a:ext>
                </a:extLst>
              </p:cNvPr>
              <p:cNvGrpSpPr/>
              <p:nvPr/>
            </p:nvGrpSpPr>
            <p:grpSpPr>
              <a:xfrm>
                <a:off x="2535329" y="2516380"/>
                <a:ext cx="1164792" cy="521281"/>
                <a:chOff x="7153671" y="2281502"/>
                <a:chExt cx="1407787" cy="648659"/>
              </a:xfrm>
            </p:grpSpPr>
            <p:pic>
              <p:nvPicPr>
                <p:cNvPr id="124" name="Picture 2" descr="What you will need | Setting up your Raspberry Pi | Coding projects for  kids and teens">
                  <a:extLst>
                    <a:ext uri="{FF2B5EF4-FFF2-40B4-BE49-F238E27FC236}">
                      <a16:creationId xmlns:a16="http://schemas.microsoft.com/office/drawing/2014/main" id="{2F3AE243-7934-FC8E-3862-71018B3AFD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7452" y="2281502"/>
                  <a:ext cx="1024006" cy="6486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4" descr="파일:ISO C++ Logo.svg">
                  <a:extLst>
                    <a:ext uri="{FF2B5EF4-FFF2-40B4-BE49-F238E27FC236}">
                      <a16:creationId xmlns:a16="http://schemas.microsoft.com/office/drawing/2014/main" id="{17E99C48-E568-029B-0F2B-C3842C615D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3671" y="2399472"/>
                  <a:ext cx="389174" cy="437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BC287268-CEA1-9EB9-C268-E1DFEC077451}"/>
                  </a:ext>
                </a:extLst>
              </p:cNvPr>
              <p:cNvSpPr/>
              <p:nvPr/>
            </p:nvSpPr>
            <p:spPr>
              <a:xfrm>
                <a:off x="2148722" y="2406128"/>
                <a:ext cx="1856141" cy="793543"/>
              </a:xfrm>
              <a:prstGeom prst="roundRect">
                <a:avLst>
                  <a:gd name="adj" fmla="val 11370"/>
                </a:avLst>
              </a:prstGeom>
              <a:noFill/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61FDB2A-8576-E0CF-8DDB-2763778E656C}"/>
                  </a:ext>
                </a:extLst>
              </p:cNvPr>
              <p:cNvSpPr txBox="1"/>
              <p:nvPr/>
            </p:nvSpPr>
            <p:spPr>
              <a:xfrm>
                <a:off x="2157926" y="2972026"/>
                <a:ext cx="1847807" cy="241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/>
                  <a:t>[C </a:t>
                </a:r>
                <a:r>
                  <a:rPr lang="ko-KR" altLang="en-US" sz="1000" b="1"/>
                  <a:t>코드 기반 실시간</a:t>
                </a:r>
                <a:r>
                  <a:rPr lang="en-US" altLang="ko-KR" sz="1000" b="1"/>
                  <a:t> SW]</a:t>
                </a:r>
              </a:p>
            </p:txBody>
          </p:sp>
        </p:grp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3339FA48-3474-4CCF-E2A4-C771C359369F}"/>
                </a:ext>
              </a:extLst>
            </p:cNvPr>
            <p:cNvSpPr/>
            <p:nvPr/>
          </p:nvSpPr>
          <p:spPr>
            <a:xfrm>
              <a:off x="1674913" y="2532968"/>
              <a:ext cx="931436" cy="17205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accent1">
                      <a:lumMod val="50000"/>
                    </a:schemeClr>
                  </a:solidFill>
                </a:rPr>
                <a:t>상대항법장비</a:t>
              </a: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C0707BE4-2B4B-4A25-ADB5-6223F4614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531" y="5722951"/>
            <a:ext cx="2041974" cy="94610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33DCE92-F293-F60B-2E2D-F359967C3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390" y="4796334"/>
            <a:ext cx="2026903" cy="962736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5C2EDCEF-0584-B77D-66A8-7DCE128AC577}"/>
              </a:ext>
            </a:extLst>
          </p:cNvPr>
          <p:cNvSpPr txBox="1"/>
          <p:nvPr/>
        </p:nvSpPr>
        <p:spPr>
          <a:xfrm>
            <a:off x="7669609" y="3784329"/>
            <a:ext cx="2224872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상대벡터</a:t>
            </a:r>
            <a:r>
              <a:rPr lang="en-US" altLang="ko-KR" sz="1050" b="1" dirty="0">
                <a:latin typeface="+mn-ea"/>
              </a:rPr>
              <a:t> E,N,U RMSE (cm)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상대벡터 갱신 주기 </a:t>
            </a:r>
            <a:r>
              <a:rPr lang="en-US" altLang="ko-KR" sz="1050" b="1" dirty="0">
                <a:latin typeface="+mn-ea"/>
              </a:rPr>
              <a:t>(Hz)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미지정수 </a:t>
            </a:r>
            <a:r>
              <a:rPr lang="en-US" altLang="ko-KR" sz="1050" b="1" dirty="0">
                <a:latin typeface="+mn-ea"/>
              </a:rPr>
              <a:t>Fix Ratio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미지정수 산출 시간 </a:t>
            </a:r>
            <a:r>
              <a:rPr lang="en-US" altLang="ko-KR" sz="1050" b="1" dirty="0">
                <a:latin typeface="+mn-ea"/>
              </a:rPr>
              <a:t>(TTFF)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2BB4047-B8CB-B61C-9B2B-C24BC333BA39}"/>
              </a:ext>
            </a:extLst>
          </p:cNvPr>
          <p:cNvSpPr/>
          <p:nvPr/>
        </p:nvSpPr>
        <p:spPr>
          <a:xfrm>
            <a:off x="7327304" y="3564606"/>
            <a:ext cx="2785991" cy="3165635"/>
          </a:xfrm>
          <a:prstGeom prst="roundRect">
            <a:avLst>
              <a:gd name="adj" fmla="val 1160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81D6D090-929E-6A74-F612-47548968E672}"/>
              </a:ext>
            </a:extLst>
          </p:cNvPr>
          <p:cNvSpPr/>
          <p:nvPr/>
        </p:nvSpPr>
        <p:spPr>
          <a:xfrm>
            <a:off x="7508876" y="3664379"/>
            <a:ext cx="2439026" cy="290789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C0ABD87-8346-9D7C-B64C-A6C5380AD4B1}"/>
              </a:ext>
            </a:extLst>
          </p:cNvPr>
          <p:cNvSpPr txBox="1"/>
          <p:nvPr/>
        </p:nvSpPr>
        <p:spPr>
          <a:xfrm>
            <a:off x="7504726" y="3684080"/>
            <a:ext cx="2522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실시간 </a:t>
            </a:r>
            <a:r>
              <a:rPr lang="en-US" altLang="ko-KR" sz="1100" b="1" dirty="0"/>
              <a:t>SW</a:t>
            </a:r>
            <a:r>
              <a:rPr lang="ko-KR" altLang="en-US" sz="1100" b="1" dirty="0"/>
              <a:t>의 정량적 성능 검증 지표 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19A07ECD-FB37-132E-BEEA-6C49482ACB38}"/>
              </a:ext>
            </a:extLst>
          </p:cNvPr>
          <p:cNvSpPr/>
          <p:nvPr/>
        </p:nvSpPr>
        <p:spPr>
          <a:xfrm>
            <a:off x="5072085" y="3968461"/>
            <a:ext cx="1893638" cy="809572"/>
          </a:xfrm>
          <a:prstGeom prst="roundRect">
            <a:avLst>
              <a:gd name="adj" fmla="val 1137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1CC2D396-5FF2-DE88-0342-EDE3DCA296A0}"/>
              </a:ext>
            </a:extLst>
          </p:cNvPr>
          <p:cNvSpPr/>
          <p:nvPr/>
        </p:nvSpPr>
        <p:spPr>
          <a:xfrm>
            <a:off x="5422855" y="3851194"/>
            <a:ext cx="1196040" cy="19595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accent1">
                    <a:lumMod val="50000"/>
                  </a:schemeClr>
                </a:solidFill>
              </a:rPr>
              <a:t>상용 </a:t>
            </a:r>
            <a:r>
              <a:rPr lang="en-US" altLang="ko-KR" sz="1000" b="1">
                <a:solidFill>
                  <a:schemeClr val="accent1">
                    <a:lumMod val="50000"/>
                  </a:schemeClr>
                </a:solidFill>
              </a:rPr>
              <a:t>RTK </a:t>
            </a:r>
            <a:r>
              <a:rPr lang="ko-KR" altLang="en-US" sz="1000" b="1">
                <a:solidFill>
                  <a:schemeClr val="accent1">
                    <a:lumMod val="50000"/>
                  </a:schemeClr>
                </a:solidFill>
              </a:rPr>
              <a:t>수신기</a:t>
            </a:r>
          </a:p>
        </p:txBody>
      </p: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5422D411-2441-4AD5-8208-E8B5DBB2F95E}"/>
              </a:ext>
            </a:extLst>
          </p:cNvPr>
          <p:cNvSpPr txBox="1">
            <a:spLocks/>
          </p:cNvSpPr>
          <p:nvPr/>
        </p:nvSpPr>
        <p:spPr>
          <a:xfrm>
            <a:off x="592570" y="2667571"/>
            <a:ext cx="3922947" cy="35126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</a:rPr>
              <a:t>산출된 무결성 파라미터 검증</a:t>
            </a:r>
            <a:endParaRPr lang="en-US" altLang="ko-KR" sz="14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B5CCC4E-9F76-33CF-78C3-2122D5AB83EE}"/>
              </a:ext>
            </a:extLst>
          </p:cNvPr>
          <p:cNvSpPr txBox="1"/>
          <p:nvPr/>
        </p:nvSpPr>
        <p:spPr>
          <a:xfrm>
            <a:off x="5286278" y="4787959"/>
            <a:ext cx="14993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1">
                    <a:lumMod val="50000"/>
                  </a:schemeClr>
                </a:solidFill>
              </a:rPr>
              <a:t>Reference</a:t>
            </a:r>
          </a:p>
          <a:p>
            <a:pPr algn="ctr"/>
            <a:r>
              <a:rPr lang="ko-KR" altLang="en-US" sz="1000" b="1">
                <a:solidFill>
                  <a:schemeClr val="accent1">
                    <a:lumMod val="50000"/>
                  </a:schemeClr>
                </a:solidFill>
              </a:rPr>
              <a:t>상대벡터 도출 결과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6C6AEA8-EF66-5E33-6504-4BD70C0947F4}"/>
              </a:ext>
            </a:extLst>
          </p:cNvPr>
          <p:cNvSpPr txBox="1"/>
          <p:nvPr/>
        </p:nvSpPr>
        <p:spPr>
          <a:xfrm>
            <a:off x="5093403" y="4505002"/>
            <a:ext cx="1885136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[</a:t>
            </a:r>
            <a:r>
              <a:rPr lang="ko-KR" altLang="en-US" sz="1000" b="1"/>
              <a:t>상용 </a:t>
            </a:r>
            <a:r>
              <a:rPr lang="en-US" altLang="ko-KR" sz="1000" b="1"/>
              <a:t>RTK SW]</a:t>
            </a:r>
          </a:p>
        </p:txBody>
      </p:sp>
    </p:spTree>
    <p:extLst>
      <p:ext uri="{BB962C8B-B14F-4D97-AF65-F5344CB8AC3E}">
        <p14:creationId xmlns:p14="http://schemas.microsoft.com/office/powerpoint/2010/main" val="206906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20773" y="2957465"/>
            <a:ext cx="4206247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III. </a:t>
            </a:r>
            <a:r>
              <a:rPr lang="ko-KR" altLang="en-US" sz="4000" b="1" dirty="0"/>
              <a:t>기술 실증 계획</a:t>
            </a:r>
            <a:endParaRPr lang="ko-KR" altLang="en-US" sz="4000" b="1" spc="-165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n-ea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97807" y="3780631"/>
            <a:ext cx="6407081" cy="360040"/>
            <a:chOff x="5130676" y="3708623"/>
            <a:chExt cx="4320000" cy="360040"/>
          </a:xfrm>
        </p:grpSpPr>
        <p:sp>
          <p:nvSpPr>
            <p:cNvPr id="9" name="순서도: 처리 8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처리 9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072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108223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 1 &amp; 2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FA6E4A0F-9613-4755-92E6-9B140C0440E6}"/>
              </a:ext>
            </a:extLst>
          </p:cNvPr>
          <p:cNvSpPr/>
          <p:nvPr/>
        </p:nvSpPr>
        <p:spPr>
          <a:xfrm>
            <a:off x="522164" y="692596"/>
            <a:ext cx="691276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실시간 정밀 보정정보 생성 </a:t>
            </a:r>
            <a:r>
              <a:rPr lang="en-US" altLang="ko-KR" sz="2000" b="1" dirty="0">
                <a:solidFill>
                  <a:schemeClr val="bg1"/>
                </a:solidFill>
              </a:rPr>
              <a:t>SW &amp;</a:t>
            </a:r>
            <a:r>
              <a:rPr lang="ko-KR" altLang="en-US" sz="2000" b="1" dirty="0">
                <a:solidFill>
                  <a:schemeClr val="bg1"/>
                </a:solidFill>
              </a:rPr>
              <a:t> 정밀 </a:t>
            </a:r>
            <a:r>
              <a:rPr lang="ko-KR" altLang="en-US" sz="2000" b="1" dirty="0" err="1">
                <a:solidFill>
                  <a:schemeClr val="bg1"/>
                </a:solidFill>
              </a:rPr>
              <a:t>측위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실증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2EC60D2-C534-45CA-B2A3-2B61139F8323}"/>
              </a:ext>
            </a:extLst>
          </p:cNvPr>
          <p:cNvSpPr txBox="1">
            <a:spLocks/>
          </p:cNvSpPr>
          <p:nvPr/>
        </p:nvSpPr>
        <p:spPr>
          <a:xfrm>
            <a:off x="378148" y="1476376"/>
            <a:ext cx="10004835" cy="114509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검증용 데이터 수집 실험 및 실시간 </a:t>
            </a:r>
            <a:r>
              <a:rPr lang="en-US" altLang="ko-KR" sz="1600" b="1" dirty="0"/>
              <a:t>SW </a:t>
            </a:r>
            <a:r>
              <a:rPr lang="ko-KR" altLang="en-US" sz="1600" b="1" dirty="0"/>
              <a:t>성능 검증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다양한 조건에서 </a:t>
            </a:r>
            <a:r>
              <a:rPr lang="ko-KR" altLang="en-US" sz="1400" b="1" dirty="0" err="1"/>
              <a:t>기준국</a:t>
            </a:r>
            <a:r>
              <a:rPr lang="ko-KR" altLang="en-US" sz="1400" b="1" dirty="0"/>
              <a:t> 테스트베드와 사용자 실험 데이터 수집 후 데이터베이스화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검증용 데이터 재방송을 통해 실시간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성능 검증</a:t>
            </a:r>
            <a:endParaRPr lang="en-US" altLang="ko-KR" sz="1400" b="1" dirty="0"/>
          </a:p>
          <a:p>
            <a:pPr marL="357187" lvl="1" indent="0" latinLnBrk="0">
              <a:lnSpc>
                <a:spcPct val="100000"/>
              </a:lnSpc>
              <a:buClr>
                <a:schemeClr val="tx1"/>
              </a:buClr>
              <a:buNone/>
            </a:pPr>
            <a:endParaRPr lang="ko-KR" altLang="en-US" sz="14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7FAF33-08A8-41D8-B4E0-3E49BA2AF524}"/>
              </a:ext>
            </a:extLst>
          </p:cNvPr>
          <p:cNvSpPr/>
          <p:nvPr/>
        </p:nvSpPr>
        <p:spPr>
          <a:xfrm>
            <a:off x="541975" y="5825886"/>
            <a:ext cx="3917717" cy="10517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Picture 64" descr="MCj04339180000[1]">
            <a:extLst>
              <a:ext uri="{FF2B5EF4-FFF2-40B4-BE49-F238E27FC236}">
                <a16:creationId xmlns:a16="http://schemas.microsoft.com/office/drawing/2014/main" id="{FCBB64EA-A9F2-4A84-B9D4-777A9756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140" y="5979270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4" descr="MCj04339180000[1]">
            <a:extLst>
              <a:ext uri="{FF2B5EF4-FFF2-40B4-BE49-F238E27FC236}">
                <a16:creationId xmlns:a16="http://schemas.microsoft.com/office/drawing/2014/main" id="{7535FE52-021D-4627-83AA-7D4D11F6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523" y="5453546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4" descr="MCj04339180000[1]">
            <a:extLst>
              <a:ext uri="{FF2B5EF4-FFF2-40B4-BE49-F238E27FC236}">
                <a16:creationId xmlns:a16="http://schemas.microsoft.com/office/drawing/2014/main" id="{BF11D7F3-0651-4E59-A486-11E6815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714" y="6006524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4" descr="MCj04339180000[1]">
            <a:extLst>
              <a:ext uri="{FF2B5EF4-FFF2-40B4-BE49-F238E27FC236}">
                <a16:creationId xmlns:a16="http://schemas.microsoft.com/office/drawing/2014/main" id="{DFEE40FB-F6E5-4656-9ADD-0AD80DFC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111" y="6525319"/>
            <a:ext cx="659710" cy="71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A06DBEA4-65B6-40C0-A0C7-FB1B746C7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17" y="4434468"/>
            <a:ext cx="928148" cy="410579"/>
          </a:xfrm>
          <a:prstGeom prst="rect">
            <a:avLst/>
          </a:prstGeom>
        </p:spPr>
      </p:pic>
      <p:pic>
        <p:nvPicPr>
          <p:cNvPr id="51" name="그래픽 50" descr="열린 폴더">
            <a:extLst>
              <a:ext uri="{FF2B5EF4-FFF2-40B4-BE49-F238E27FC236}">
                <a16:creationId xmlns:a16="http://schemas.microsoft.com/office/drawing/2014/main" id="{E23BC215-FFCE-40CE-B63D-291473C71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1412" y="5853314"/>
            <a:ext cx="1018117" cy="1018117"/>
          </a:xfrm>
          <a:prstGeom prst="rect">
            <a:avLst/>
          </a:prstGeom>
        </p:spPr>
      </p:pic>
      <p:pic>
        <p:nvPicPr>
          <p:cNvPr id="52" name="그래픽 51" descr="열린 폴더">
            <a:extLst>
              <a:ext uri="{FF2B5EF4-FFF2-40B4-BE49-F238E27FC236}">
                <a16:creationId xmlns:a16="http://schemas.microsoft.com/office/drawing/2014/main" id="{9036F926-D4C0-4C35-A906-1CC85B7C0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1065" y="4141950"/>
            <a:ext cx="1018117" cy="101811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2F10B3-AD6F-40D4-95D6-23F429F6A74A}"/>
              </a:ext>
            </a:extLst>
          </p:cNvPr>
          <p:cNvSpPr txBox="1"/>
          <p:nvPr/>
        </p:nvSpPr>
        <p:spPr>
          <a:xfrm>
            <a:off x="5493539" y="5634614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err="1">
                <a:latin typeface="맑은 고딕" panose="020F0502020204030204"/>
              </a:rPr>
              <a:t>기준국</a:t>
            </a:r>
            <a:r>
              <a:rPr lang="ko-KR" altLang="en-US" sz="1200" b="1" kern="0" dirty="0">
                <a:latin typeface="맑은 고딕" panose="020F0502020204030204"/>
              </a:rPr>
              <a:t> 데이터베이스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D5C2B2-F85B-48C8-B864-410A3A2F93F7}"/>
              </a:ext>
            </a:extLst>
          </p:cNvPr>
          <p:cNvSpPr txBox="1"/>
          <p:nvPr/>
        </p:nvSpPr>
        <p:spPr>
          <a:xfrm>
            <a:off x="5493539" y="3907681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사용자 데이터베이스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67D041-3330-46A7-B8F5-301FA2346C5F}"/>
              </a:ext>
            </a:extLst>
          </p:cNvPr>
          <p:cNvCxnSpPr>
            <a:stCxn id="29" idx="3"/>
            <a:endCxn id="52" idx="1"/>
          </p:cNvCxnSpPr>
          <p:nvPr/>
        </p:nvCxnSpPr>
        <p:spPr>
          <a:xfrm>
            <a:off x="4625465" y="4639758"/>
            <a:ext cx="1225600" cy="11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283D5B-ED0D-41F0-8373-8F057FFE86EE}"/>
              </a:ext>
            </a:extLst>
          </p:cNvPr>
          <p:cNvCxnSpPr>
            <a:cxnSpLocks/>
            <a:stCxn id="39" idx="3"/>
            <a:endCxn id="51" idx="1"/>
          </p:cNvCxnSpPr>
          <p:nvPr/>
        </p:nvCxnSpPr>
        <p:spPr>
          <a:xfrm>
            <a:off x="4758424" y="6362372"/>
            <a:ext cx="113298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7AA141C-F85D-4B0E-A190-464901F2099F}"/>
              </a:ext>
            </a:extLst>
          </p:cNvPr>
          <p:cNvSpPr/>
          <p:nvPr/>
        </p:nvSpPr>
        <p:spPr>
          <a:xfrm>
            <a:off x="884237" y="3708623"/>
            <a:ext cx="2510676" cy="1404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600" b="1" dirty="0"/>
              <a:t>기상 환경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B02A3B7-E822-4DE6-8175-F29D292002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9626" y="4081941"/>
            <a:ext cx="1018116" cy="99733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E3D0BC-A28F-411F-B118-E9793A57509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35" y="4087781"/>
            <a:ext cx="1146945" cy="985656"/>
          </a:xfrm>
          <a:prstGeom prst="rect">
            <a:avLst/>
          </a:prstGeom>
        </p:spPr>
      </p:pic>
      <p:pic>
        <p:nvPicPr>
          <p:cNvPr id="9" name="Picture 8" descr="Gps satellites yellow color with solar panels. isometric view. wireless technology. navigation system. flat 3d vector illustration.">
            <a:extLst>
              <a:ext uri="{FF2B5EF4-FFF2-40B4-BE49-F238E27FC236}">
                <a16:creationId xmlns:a16="http://schemas.microsoft.com/office/drawing/2014/main" id="{0FBE9FA4-AB95-48D2-B96D-E2E77AFD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85" b="89617" l="2077" r="95527">
                        <a14:foregroundMark x1="6550" y1="66933" x2="6550" y2="66933"/>
                        <a14:foregroundMark x1="2077" y1="68530" x2="2077" y2="68530"/>
                        <a14:foregroundMark x1="92013" y1="32109" x2="92013" y2="32109"/>
                        <a14:foregroundMark x1="95527" y1="32748" x2="95527" y2="3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2" y="2582643"/>
            <a:ext cx="922134" cy="9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Galileo II 3D Model">
            <a:extLst>
              <a:ext uri="{FF2B5EF4-FFF2-40B4-BE49-F238E27FC236}">
                <a16:creationId xmlns:a16="http://schemas.microsoft.com/office/drawing/2014/main" id="{B2229335-0D03-4F05-825C-C4B790FE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438" r="98500">
                        <a14:foregroundMark x1="2438" y1="65833" x2="2438" y2="65833"/>
                        <a14:foregroundMark x1="92000" y1="30333" x2="92000" y2="30333"/>
                        <a14:foregroundMark x1="95438" y1="28667" x2="95438" y2="28667"/>
                        <a14:foregroundMark x1="98500" y1="27917" x2="98500" y2="2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0082" flipV="1">
            <a:off x="2899225" y="2561832"/>
            <a:ext cx="951077" cy="9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hinese Navigation Satellite Systems | SpringerLink">
            <a:extLst>
              <a:ext uri="{FF2B5EF4-FFF2-40B4-BE49-F238E27FC236}">
                <a16:creationId xmlns:a16="http://schemas.microsoft.com/office/drawing/2014/main" id="{D9CF387B-DE91-4CC5-86EA-75C8593A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75" b="89844" l="7143" r="95143">
                        <a14:foregroundMark x1="7143" y1="37500" x2="7143" y2="37500"/>
                        <a14:foregroundMark x1="92857" y1="79688" x2="92857" y2="79688"/>
                        <a14:foregroundMark x1="95143" y1="75781" x2="95143" y2="75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9745">
            <a:off x="1349153" y="2692754"/>
            <a:ext cx="1224756" cy="4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현대 탐색 위성 Glonass 로열티 무료 사진, 그림, 이미지 그리고 스톡포토그래피. Image 12351974.">
            <a:extLst>
              <a:ext uri="{FF2B5EF4-FFF2-40B4-BE49-F238E27FC236}">
                <a16:creationId xmlns:a16="http://schemas.microsoft.com/office/drawing/2014/main" id="{8916AA65-9D9C-4AF3-9532-028AB5F2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101" b="89941" l="6889" r="95556">
                        <a14:foregroundMark x1="8889" y1="66568" x2="7111" y2="82544"/>
                        <a14:foregroundMark x1="33556" y1="82840" x2="33778" y2="80473"/>
                        <a14:foregroundMark x1="32000" y1="86391" x2="34000" y2="79290"/>
                        <a14:foregroundMark x1="34889" y1="80178" x2="34889" y2="80178"/>
                        <a14:foregroundMark x1="34889" y1="80178" x2="36000" y2="82840"/>
                        <a14:foregroundMark x1="35556" y1="80178" x2="36667" y2="84320"/>
                        <a14:foregroundMark x1="36667" y1="80769" x2="37556" y2="83432"/>
                        <a14:foregroundMark x1="90667" y1="28107" x2="92444" y2="38462"/>
                        <a14:foregroundMark x1="84889" y1="7101" x2="86222" y2="9467"/>
                        <a14:foregroundMark x1="95333" y1="36391" x2="95556" y2="38166"/>
                        <a14:foregroundMark x1="95556" y1="37870" x2="95556" y2="3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42541">
            <a:off x="4130137" y="2734780"/>
            <a:ext cx="926449" cy="6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ABCD97E-C18D-42DA-97D5-A59052CA3550}"/>
              </a:ext>
            </a:extLst>
          </p:cNvPr>
          <p:cNvGrpSpPr/>
          <p:nvPr/>
        </p:nvGrpSpPr>
        <p:grpSpPr>
          <a:xfrm>
            <a:off x="7956558" y="5652839"/>
            <a:ext cx="1419066" cy="1419066"/>
            <a:chOff x="4325297" y="3674819"/>
            <a:chExt cx="1419066" cy="1419066"/>
          </a:xfrm>
        </p:grpSpPr>
        <p:pic>
          <p:nvPicPr>
            <p:cNvPr id="62" name="그래픽 61" descr="컴퓨터">
              <a:extLst>
                <a:ext uri="{FF2B5EF4-FFF2-40B4-BE49-F238E27FC236}">
                  <a16:creationId xmlns:a16="http://schemas.microsoft.com/office/drawing/2014/main" id="{E5BC9F2B-BEAA-4E91-B0D2-9D193F87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25297" y="3674819"/>
              <a:ext cx="1419066" cy="1419066"/>
            </a:xfrm>
            <a:prstGeom prst="rect">
              <a:avLst/>
            </a:prstGeom>
          </p:spPr>
        </p:pic>
        <p:pic>
          <p:nvPicPr>
            <p:cNvPr id="63" name="Picture 4" descr="파일:ISO C++ Logo.svg">
              <a:extLst>
                <a:ext uri="{FF2B5EF4-FFF2-40B4-BE49-F238E27FC236}">
                  <a16:creationId xmlns:a16="http://schemas.microsoft.com/office/drawing/2014/main" id="{CD506996-B640-4252-9E81-60D6ACB40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72" y="4132925"/>
              <a:ext cx="302904" cy="3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1836805-0BD6-4E6E-AF0A-898BBB3D6B37}"/>
              </a:ext>
            </a:extLst>
          </p:cNvPr>
          <p:cNvCxnSpPr>
            <a:cxnSpLocks/>
            <a:stCxn id="51" idx="3"/>
            <a:endCxn id="62" idx="1"/>
          </p:cNvCxnSpPr>
          <p:nvPr/>
        </p:nvCxnSpPr>
        <p:spPr>
          <a:xfrm flipV="1">
            <a:off x="6909529" y="6362372"/>
            <a:ext cx="104702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F53C7DD-AF23-4E98-83E3-1085856BD5D3}"/>
              </a:ext>
            </a:extLst>
          </p:cNvPr>
          <p:cNvSpPr txBox="1"/>
          <p:nvPr/>
        </p:nvSpPr>
        <p:spPr>
          <a:xfrm>
            <a:off x="7865455" y="5613201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생성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PC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70023CE-43E9-45AC-A1A6-6B891251FF1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4" b="90440" l="9985" r="89985">
                        <a14:foregroundMark x1="46142" y1="51069" x2="53797" y2="56313"/>
                        <a14:foregroundMark x1="46051" y1="40581" x2="36641" y2="43122"/>
                        <a14:foregroundMark x1="36641" y1="43122" x2="44448" y2="59379"/>
                        <a14:foregroundMark x1="44448" y1="59379" x2="55915" y2="55950"/>
                        <a14:foregroundMark x1="55915" y1="55950" x2="47988" y2="36870"/>
                        <a14:foregroundMark x1="47988" y1="36870" x2="44418" y2="34812"/>
                        <a14:foregroundMark x1="39697" y1="40984" x2="39395" y2="40056"/>
                        <a14:foregroundMark x1="34251" y1="56555" x2="34251" y2="57241"/>
                        <a14:foregroundMark x1="40393" y1="42719" x2="41422" y2="45422"/>
                        <a14:foregroundMark x1="35673" y1="90440" x2="36762" y2="90036"/>
                        <a14:foregroundMark x1="17973" y1="64986" x2="21331" y2="63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20193" r="13158" b="7018"/>
          <a:stretch/>
        </p:blipFill>
        <p:spPr>
          <a:xfrm>
            <a:off x="7851046" y="4103044"/>
            <a:ext cx="1490981" cy="1104667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C6D7F59-6EDF-4923-A62B-D20C66812F92}"/>
              </a:ext>
            </a:extLst>
          </p:cNvPr>
          <p:cNvCxnSpPr>
            <a:cxnSpLocks/>
            <a:stCxn id="52" idx="3"/>
            <a:endCxn id="69" idx="1"/>
          </p:cNvCxnSpPr>
          <p:nvPr/>
        </p:nvCxnSpPr>
        <p:spPr>
          <a:xfrm>
            <a:off x="6869182" y="4651009"/>
            <a:ext cx="981864" cy="4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50AE4187-D5E4-4D2B-B7C0-2E55DAE9368C}"/>
              </a:ext>
            </a:extLst>
          </p:cNvPr>
          <p:cNvCxnSpPr>
            <a:cxnSpLocks/>
            <a:stCxn id="62" idx="3"/>
            <a:endCxn id="69" idx="3"/>
          </p:cNvCxnSpPr>
          <p:nvPr/>
        </p:nvCxnSpPr>
        <p:spPr>
          <a:xfrm flipH="1" flipV="1">
            <a:off x="9342027" y="4655378"/>
            <a:ext cx="33597" cy="1706994"/>
          </a:xfrm>
          <a:prstGeom prst="curvedConnector3">
            <a:avLst>
              <a:gd name="adj1" fmla="val -2116856"/>
            </a:avLst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943FEAB-AF7A-4144-AB30-82046B54D479}"/>
              </a:ext>
            </a:extLst>
          </p:cNvPr>
          <p:cNvSpPr txBox="1"/>
          <p:nvPr/>
        </p:nvSpPr>
        <p:spPr>
          <a:xfrm>
            <a:off x="8778431" y="5152799"/>
            <a:ext cx="19255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방송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7D3BE8-EF19-46F2-8544-AD1AAF648BF6}"/>
              </a:ext>
            </a:extLst>
          </p:cNvPr>
          <p:cNvSpPr txBox="1"/>
          <p:nvPr/>
        </p:nvSpPr>
        <p:spPr>
          <a:xfrm>
            <a:off x="4823234" y="434068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C51932D-F61D-4B3C-BFD4-E6A3A866DDA8}"/>
              </a:ext>
            </a:extLst>
          </p:cNvPr>
          <p:cNvSpPr txBox="1"/>
          <p:nvPr/>
        </p:nvSpPr>
        <p:spPr>
          <a:xfrm>
            <a:off x="4844969" y="6029422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0A6ED2E-07DB-455C-A546-BE6591A4360E}"/>
              </a:ext>
            </a:extLst>
          </p:cNvPr>
          <p:cNvSpPr txBox="1"/>
          <p:nvPr/>
        </p:nvSpPr>
        <p:spPr>
          <a:xfrm>
            <a:off x="6987267" y="43618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재방송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D172B4B-4760-4F05-8EEF-8297554C809C}"/>
              </a:ext>
            </a:extLst>
          </p:cNvPr>
          <p:cNvSpPr txBox="1"/>
          <p:nvPr/>
        </p:nvSpPr>
        <p:spPr>
          <a:xfrm>
            <a:off x="7007448" y="60747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재방송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8A731B1-DA91-4274-B36E-1D5707ADFCF6}"/>
              </a:ext>
            </a:extLst>
          </p:cNvPr>
          <p:cNvCxnSpPr>
            <a:cxnSpLocks/>
          </p:cNvCxnSpPr>
          <p:nvPr/>
        </p:nvCxnSpPr>
        <p:spPr>
          <a:xfrm>
            <a:off x="1270255" y="6110945"/>
            <a:ext cx="2495092" cy="4533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17BD614-BC7D-4B4C-B95D-8555C8B14915}"/>
              </a:ext>
            </a:extLst>
          </p:cNvPr>
          <p:cNvSpPr txBox="1"/>
          <p:nvPr/>
        </p:nvSpPr>
        <p:spPr>
          <a:xfrm>
            <a:off x="1821208" y="6360290"/>
            <a:ext cx="76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en-US" altLang="ko-KR" sz="1400" b="1" kern="0" dirty="0">
                <a:latin typeface="맑은 고딕" panose="020F0502020204030204"/>
                <a:ea typeface="맑은 고딕" panose="020B0503020000020004" pitchFamily="50" charset="-127"/>
              </a:rPr>
              <a:t>km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EA8AC633-9D3D-48C3-B388-BC433AE64470}"/>
              </a:ext>
            </a:extLst>
          </p:cNvPr>
          <p:cNvSpPr/>
          <p:nvPr/>
        </p:nvSpPr>
        <p:spPr>
          <a:xfrm>
            <a:off x="8070319" y="2313827"/>
            <a:ext cx="1672253" cy="1256555"/>
          </a:xfrm>
          <a:prstGeom prst="borderCallout1">
            <a:avLst>
              <a:gd name="adj1" fmla="val 100789"/>
              <a:gd name="adj2" fmla="val 52349"/>
              <a:gd name="adj3" fmla="val 165089"/>
              <a:gd name="adj4" fmla="val 3702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09BC5A-9968-4E68-B997-66889BBECCCC}"/>
              </a:ext>
            </a:extLst>
          </p:cNvPr>
          <p:cNvSpPr txBox="1"/>
          <p:nvPr/>
        </p:nvSpPr>
        <p:spPr>
          <a:xfrm>
            <a:off x="7971590" y="3745208"/>
            <a:ext cx="16722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사용자 임베디드 </a:t>
            </a:r>
            <a:r>
              <a:rPr lang="en-US" altLang="ko-KR" sz="1200" b="1" kern="0" dirty="0">
                <a:latin typeface="맑은 고딕" panose="020F0502020204030204"/>
              </a:rPr>
              <a:t>PC]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B824E2-D089-42FB-992A-56278B2CA670}"/>
              </a:ext>
            </a:extLst>
          </p:cNvPr>
          <p:cNvCxnSpPr/>
          <p:nvPr/>
        </p:nvCxnSpPr>
        <p:spPr>
          <a:xfrm>
            <a:off x="8293633" y="2942104"/>
            <a:ext cx="129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3E0D9C6-8C84-4984-B39C-8E0F78693500}"/>
              </a:ext>
            </a:extLst>
          </p:cNvPr>
          <p:cNvCxnSpPr>
            <a:cxnSpLocks/>
          </p:cNvCxnSpPr>
          <p:nvPr/>
        </p:nvCxnSpPr>
        <p:spPr>
          <a:xfrm flipV="1">
            <a:off x="8906445" y="2399157"/>
            <a:ext cx="0" cy="108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A44DED05-5AB2-4259-A0F8-46715ED00CE9}"/>
              </a:ext>
            </a:extLst>
          </p:cNvPr>
          <p:cNvSpPr/>
          <p:nvPr/>
        </p:nvSpPr>
        <p:spPr>
          <a:xfrm>
            <a:off x="8624635" y="2677424"/>
            <a:ext cx="612000" cy="6120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9036E1-0E1A-4EC6-82A8-0088C647D914}"/>
              </a:ext>
            </a:extLst>
          </p:cNvPr>
          <p:cNvSpPr txBox="1"/>
          <p:nvPr/>
        </p:nvSpPr>
        <p:spPr>
          <a:xfrm>
            <a:off x="8244980" y="240961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5cm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65DB2B-4414-40E2-99C4-C46D1A50AFCC}"/>
              </a:ext>
            </a:extLst>
          </p:cNvPr>
          <p:cNvSpPr/>
          <p:nvPr/>
        </p:nvSpPr>
        <p:spPr>
          <a:xfrm>
            <a:off x="8953775" y="277188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2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3" y="90639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4896544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실시간 다중경로 탐지 및 대응 </a:t>
            </a:r>
            <a:r>
              <a:rPr lang="en-US" altLang="ko-KR" sz="2000" b="1" dirty="0">
                <a:solidFill>
                  <a:schemeClr val="bg1"/>
                </a:solidFill>
              </a:rPr>
              <a:t>SW </a:t>
            </a:r>
            <a:r>
              <a:rPr lang="ko-KR" altLang="en-US" sz="2000" b="1" dirty="0">
                <a:solidFill>
                  <a:schemeClr val="bg1"/>
                </a:solidFill>
              </a:rPr>
              <a:t>실증 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4B4335B-A68D-CBAB-25F8-D209AA7EEA75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677395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다중경로 탐지 및 대응 </a:t>
            </a:r>
            <a:r>
              <a:rPr lang="en-US" altLang="ko-KR" sz="1600" b="1" dirty="0"/>
              <a:t>HW </a:t>
            </a:r>
            <a:r>
              <a:rPr lang="ko-KR" altLang="en-US" sz="1600" b="1" dirty="0"/>
              <a:t>모듈을 탑재한 실증용 차량 구성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실증용 차량에는 위치 참값 생성용 </a:t>
            </a:r>
            <a:r>
              <a:rPr lang="en-US" altLang="ko-KR" sz="1400" b="1" dirty="0"/>
              <a:t>GNSS/INS </a:t>
            </a:r>
            <a:r>
              <a:rPr lang="ko-KR" altLang="en-US" sz="1400" b="1" dirty="0"/>
              <a:t>통합장비 탑재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드론</a:t>
            </a:r>
            <a:r>
              <a:rPr lang="ko-KR" altLang="en-US" sz="1400" b="1" dirty="0"/>
              <a:t> 보다는 빌딩 사이를 달리는 차량이 다중경로의 영향을 더 받기 때문에 더 어려운 환경임 </a:t>
            </a:r>
            <a:endParaRPr lang="en-US" altLang="ko-KR" sz="1400" b="1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실증 진행 계획 </a:t>
            </a:r>
            <a:r>
              <a:rPr lang="en-US" altLang="ko-KR" sz="1600" b="1" dirty="0"/>
              <a:t>(2025</a:t>
            </a:r>
            <a:r>
              <a:rPr lang="ko-KR" altLang="en-US" sz="1600" b="1" dirty="0"/>
              <a:t>년도 이후</a:t>
            </a:r>
            <a:r>
              <a:rPr lang="en-US" altLang="ko-KR" sz="1600" b="1" dirty="0"/>
              <a:t>)  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차량 주행 과정 비디오 녹화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다중경로 대응 실시간 측위 결과 디스플레이에 출력 및 녹화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실시간 실증 이후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수집된 </a:t>
            </a:r>
            <a:r>
              <a:rPr lang="ko-KR" altLang="en-US" sz="1400" b="1" dirty="0" err="1"/>
              <a:t>실주행</a:t>
            </a:r>
            <a:r>
              <a:rPr lang="ko-KR" altLang="en-US" sz="1400" b="1" dirty="0"/>
              <a:t> 데이터를 바탕으로 실시간 다중경로 탐지 및 대응 성능 검증</a:t>
            </a:r>
          </a:p>
        </p:txBody>
      </p:sp>
      <p:pic>
        <p:nvPicPr>
          <p:cNvPr id="3" name="그림 2" descr="텍스트, 차량, 육상 차량, 자동차이(가) 표시된 사진&#10;&#10;자동 생성된 설명">
            <a:extLst>
              <a:ext uri="{FF2B5EF4-FFF2-40B4-BE49-F238E27FC236}">
                <a16:creationId xmlns:a16="http://schemas.microsoft.com/office/drawing/2014/main" id="{94F84716-52E9-DE11-7DCE-FE98546BD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17" y="1536590"/>
            <a:ext cx="2648566" cy="1813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9F999-B364-BA1B-5CF2-BE93C705DCB2}"/>
              </a:ext>
            </a:extLst>
          </p:cNvPr>
          <p:cNvSpPr txBox="1"/>
          <p:nvPr/>
        </p:nvSpPr>
        <p:spPr>
          <a:xfrm>
            <a:off x="8154447" y="3399581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▲ 실증용 차량</a:t>
            </a:r>
            <a:r>
              <a:rPr lang="en-US" altLang="ko-KR" sz="1400" dirty="0"/>
              <a:t> </a:t>
            </a:r>
            <a:r>
              <a:rPr lang="ko-KR" altLang="en-US" sz="1400" dirty="0"/>
              <a:t>예시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311BD8-7399-6BE9-91F9-43E4A4FC6156}"/>
              </a:ext>
            </a:extLst>
          </p:cNvPr>
          <p:cNvGrpSpPr/>
          <p:nvPr/>
        </p:nvGrpSpPr>
        <p:grpSpPr>
          <a:xfrm>
            <a:off x="234132" y="4712959"/>
            <a:ext cx="2223857" cy="1642944"/>
            <a:chOff x="2652514" y="1518998"/>
            <a:chExt cx="5170686" cy="3820004"/>
          </a:xfrm>
        </p:grpSpPr>
        <p:pic>
          <p:nvPicPr>
            <p:cNvPr id="6" name="그림 5" descr="도시이(가) 표시된 사진&#10;&#10;자동 생성된 설명">
              <a:extLst>
                <a:ext uri="{FF2B5EF4-FFF2-40B4-BE49-F238E27FC236}">
                  <a16:creationId xmlns:a16="http://schemas.microsoft.com/office/drawing/2014/main" id="{7FD4921D-17A9-2246-627B-3E8A496A1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0"/>
            <a:stretch/>
          </p:blipFill>
          <p:spPr>
            <a:xfrm>
              <a:off x="2652514" y="2043503"/>
              <a:ext cx="5170686" cy="329549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4E9C333-B4C5-1DA1-D94C-CA10DAD116C4}"/>
                </a:ext>
              </a:extLst>
            </p:cNvPr>
            <p:cNvGrpSpPr/>
            <p:nvPr/>
          </p:nvGrpSpPr>
          <p:grpSpPr>
            <a:xfrm>
              <a:off x="3861295" y="4171203"/>
              <a:ext cx="3045212" cy="948844"/>
              <a:chOff x="7113265" y="4489236"/>
              <a:chExt cx="1886899" cy="57775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0C65671-E0BE-92B8-1BD6-2B693513E8FD}"/>
                  </a:ext>
                </a:extLst>
              </p:cNvPr>
              <p:cNvSpPr/>
              <p:nvPr/>
            </p:nvSpPr>
            <p:spPr>
              <a:xfrm>
                <a:off x="8451898" y="4489236"/>
                <a:ext cx="548266" cy="5482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542F401-F63F-38AF-B6A8-745C8242130B}"/>
                  </a:ext>
                </a:extLst>
              </p:cNvPr>
              <p:cNvSpPr/>
              <p:nvPr/>
            </p:nvSpPr>
            <p:spPr>
              <a:xfrm>
                <a:off x="7113265" y="4518726"/>
                <a:ext cx="548266" cy="5482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538D443-91E0-C0EA-8C3B-F68E3B4BF298}"/>
                  </a:ext>
                </a:extLst>
              </p:cNvPr>
              <p:cNvSpPr/>
              <p:nvPr/>
            </p:nvSpPr>
            <p:spPr>
              <a:xfrm>
                <a:off x="7397156" y="4663146"/>
                <a:ext cx="1335880" cy="179222"/>
              </a:xfrm>
              <a:custGeom>
                <a:avLst/>
                <a:gdLst>
                  <a:gd name="connsiteX0" fmla="*/ 0 w 1931193"/>
                  <a:gd name="connsiteY0" fmla="*/ 203200 h 240146"/>
                  <a:gd name="connsiteX1" fmla="*/ 129309 w 1931193"/>
                  <a:gd name="connsiteY1" fmla="*/ 129309 h 240146"/>
                  <a:gd name="connsiteX2" fmla="*/ 166255 w 1931193"/>
                  <a:gd name="connsiteY2" fmla="*/ 110837 h 240146"/>
                  <a:gd name="connsiteX3" fmla="*/ 203200 w 1931193"/>
                  <a:gd name="connsiteY3" fmla="*/ 101600 h 240146"/>
                  <a:gd name="connsiteX4" fmla="*/ 267855 w 1931193"/>
                  <a:gd name="connsiteY4" fmla="*/ 64655 h 240146"/>
                  <a:gd name="connsiteX5" fmla="*/ 341746 w 1931193"/>
                  <a:gd name="connsiteY5" fmla="*/ 36946 h 240146"/>
                  <a:gd name="connsiteX6" fmla="*/ 378691 w 1931193"/>
                  <a:gd name="connsiteY6" fmla="*/ 18473 h 240146"/>
                  <a:gd name="connsiteX7" fmla="*/ 461819 w 1931193"/>
                  <a:gd name="connsiteY7" fmla="*/ 0 h 240146"/>
                  <a:gd name="connsiteX8" fmla="*/ 581891 w 1931193"/>
                  <a:gd name="connsiteY8" fmla="*/ 9237 h 240146"/>
                  <a:gd name="connsiteX9" fmla="*/ 628073 w 1931193"/>
                  <a:gd name="connsiteY9" fmla="*/ 18473 h 240146"/>
                  <a:gd name="connsiteX10" fmla="*/ 683491 w 1931193"/>
                  <a:gd name="connsiteY10" fmla="*/ 27709 h 240146"/>
                  <a:gd name="connsiteX11" fmla="*/ 738909 w 1931193"/>
                  <a:gd name="connsiteY11" fmla="*/ 46182 h 240146"/>
                  <a:gd name="connsiteX12" fmla="*/ 794328 w 1931193"/>
                  <a:gd name="connsiteY12" fmla="*/ 73891 h 240146"/>
                  <a:gd name="connsiteX13" fmla="*/ 858982 w 1931193"/>
                  <a:gd name="connsiteY13" fmla="*/ 101600 h 240146"/>
                  <a:gd name="connsiteX14" fmla="*/ 932873 w 1931193"/>
                  <a:gd name="connsiteY14" fmla="*/ 129309 h 240146"/>
                  <a:gd name="connsiteX15" fmla="*/ 960582 w 1931193"/>
                  <a:gd name="connsiteY15" fmla="*/ 147782 h 240146"/>
                  <a:gd name="connsiteX16" fmla="*/ 997528 w 1931193"/>
                  <a:gd name="connsiteY16" fmla="*/ 166255 h 240146"/>
                  <a:gd name="connsiteX17" fmla="*/ 1052946 w 1931193"/>
                  <a:gd name="connsiteY17" fmla="*/ 184727 h 240146"/>
                  <a:gd name="connsiteX18" fmla="*/ 1145309 w 1931193"/>
                  <a:gd name="connsiteY18" fmla="*/ 221673 h 240146"/>
                  <a:gd name="connsiteX19" fmla="*/ 1237673 w 1931193"/>
                  <a:gd name="connsiteY19" fmla="*/ 240146 h 240146"/>
                  <a:gd name="connsiteX20" fmla="*/ 1450109 w 1931193"/>
                  <a:gd name="connsiteY20" fmla="*/ 230909 h 240146"/>
                  <a:gd name="connsiteX21" fmla="*/ 1560946 w 1931193"/>
                  <a:gd name="connsiteY21" fmla="*/ 212437 h 240146"/>
                  <a:gd name="connsiteX22" fmla="*/ 1616364 w 1931193"/>
                  <a:gd name="connsiteY22" fmla="*/ 203200 h 240146"/>
                  <a:gd name="connsiteX23" fmla="*/ 1671782 w 1931193"/>
                  <a:gd name="connsiteY23" fmla="*/ 184727 h 240146"/>
                  <a:gd name="connsiteX24" fmla="*/ 1699491 w 1931193"/>
                  <a:gd name="connsiteY24" fmla="*/ 175491 h 240146"/>
                  <a:gd name="connsiteX25" fmla="*/ 1754909 w 1931193"/>
                  <a:gd name="connsiteY25" fmla="*/ 157018 h 240146"/>
                  <a:gd name="connsiteX26" fmla="*/ 1838037 w 1931193"/>
                  <a:gd name="connsiteY26" fmla="*/ 110837 h 240146"/>
                  <a:gd name="connsiteX27" fmla="*/ 1893455 w 1931193"/>
                  <a:gd name="connsiteY27" fmla="*/ 92364 h 240146"/>
                  <a:gd name="connsiteX28" fmla="*/ 1930400 w 1931193"/>
                  <a:gd name="connsiteY28" fmla="*/ 83127 h 240146"/>
                  <a:gd name="connsiteX29" fmla="*/ 1921164 w 1931193"/>
                  <a:gd name="connsiteY29" fmla="*/ 73891 h 240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31193" h="240146">
                    <a:moveTo>
                      <a:pt x="0" y="203200"/>
                    </a:moveTo>
                    <a:lnTo>
                      <a:pt x="129309" y="129309"/>
                    </a:lnTo>
                    <a:cubicBezTo>
                      <a:pt x="141345" y="122622"/>
                      <a:pt x="153363" y="115672"/>
                      <a:pt x="166255" y="110837"/>
                    </a:cubicBezTo>
                    <a:cubicBezTo>
                      <a:pt x="178141" y="106380"/>
                      <a:pt x="191314" y="106057"/>
                      <a:pt x="203200" y="101600"/>
                    </a:cubicBezTo>
                    <a:cubicBezTo>
                      <a:pt x="267974" y="77309"/>
                      <a:pt x="214259" y="91453"/>
                      <a:pt x="267855" y="64655"/>
                    </a:cubicBezTo>
                    <a:cubicBezTo>
                      <a:pt x="344423" y="26371"/>
                      <a:pt x="285773" y="60935"/>
                      <a:pt x="341746" y="36946"/>
                    </a:cubicBezTo>
                    <a:cubicBezTo>
                      <a:pt x="354401" y="31522"/>
                      <a:pt x="366036" y="23897"/>
                      <a:pt x="378691" y="18473"/>
                    </a:cubicBezTo>
                    <a:cubicBezTo>
                      <a:pt x="407627" y="6072"/>
                      <a:pt x="428612" y="5535"/>
                      <a:pt x="461819" y="0"/>
                    </a:cubicBezTo>
                    <a:cubicBezTo>
                      <a:pt x="501843" y="3079"/>
                      <a:pt x="541994" y="4804"/>
                      <a:pt x="581891" y="9237"/>
                    </a:cubicBezTo>
                    <a:cubicBezTo>
                      <a:pt x="597494" y="10971"/>
                      <a:pt x="612627" y="15665"/>
                      <a:pt x="628073" y="18473"/>
                    </a:cubicBezTo>
                    <a:cubicBezTo>
                      <a:pt x="646498" y="21823"/>
                      <a:pt x="665018" y="24630"/>
                      <a:pt x="683491" y="27709"/>
                    </a:cubicBezTo>
                    <a:cubicBezTo>
                      <a:pt x="701964" y="33867"/>
                      <a:pt x="722707" y="35381"/>
                      <a:pt x="738909" y="46182"/>
                    </a:cubicBezTo>
                    <a:cubicBezTo>
                      <a:pt x="792164" y="81685"/>
                      <a:pt x="740788" y="50945"/>
                      <a:pt x="794328" y="73891"/>
                    </a:cubicBezTo>
                    <a:cubicBezTo>
                      <a:pt x="874221" y="108131"/>
                      <a:pt x="793999" y="79940"/>
                      <a:pt x="858982" y="101600"/>
                    </a:cubicBezTo>
                    <a:cubicBezTo>
                      <a:pt x="923965" y="144922"/>
                      <a:pt x="841566" y="95069"/>
                      <a:pt x="932873" y="129309"/>
                    </a:cubicBezTo>
                    <a:cubicBezTo>
                      <a:pt x="943267" y="133207"/>
                      <a:pt x="950944" y="142274"/>
                      <a:pt x="960582" y="147782"/>
                    </a:cubicBezTo>
                    <a:cubicBezTo>
                      <a:pt x="972537" y="154613"/>
                      <a:pt x="984744" y="161141"/>
                      <a:pt x="997528" y="166255"/>
                    </a:cubicBezTo>
                    <a:cubicBezTo>
                      <a:pt x="1015607" y="173487"/>
                      <a:pt x="1035530" y="176019"/>
                      <a:pt x="1052946" y="184727"/>
                    </a:cubicBezTo>
                    <a:cubicBezTo>
                      <a:pt x="1083095" y="199802"/>
                      <a:pt x="1111070" y="215967"/>
                      <a:pt x="1145309" y="221673"/>
                    </a:cubicBezTo>
                    <a:cubicBezTo>
                      <a:pt x="1213249" y="232996"/>
                      <a:pt x="1182559" y="226366"/>
                      <a:pt x="1237673" y="240146"/>
                    </a:cubicBezTo>
                    <a:cubicBezTo>
                      <a:pt x="1308485" y="237067"/>
                      <a:pt x="1379387" y="235624"/>
                      <a:pt x="1450109" y="230909"/>
                    </a:cubicBezTo>
                    <a:cubicBezTo>
                      <a:pt x="1492026" y="228114"/>
                      <a:pt x="1521020" y="219696"/>
                      <a:pt x="1560946" y="212437"/>
                    </a:cubicBezTo>
                    <a:cubicBezTo>
                      <a:pt x="1579371" y="209087"/>
                      <a:pt x="1598196" y="207742"/>
                      <a:pt x="1616364" y="203200"/>
                    </a:cubicBezTo>
                    <a:cubicBezTo>
                      <a:pt x="1635255" y="198477"/>
                      <a:pt x="1653309" y="190885"/>
                      <a:pt x="1671782" y="184727"/>
                    </a:cubicBezTo>
                    <a:lnTo>
                      <a:pt x="1699491" y="175491"/>
                    </a:lnTo>
                    <a:lnTo>
                      <a:pt x="1754909" y="157018"/>
                    </a:lnTo>
                    <a:cubicBezTo>
                      <a:pt x="1778351" y="142953"/>
                      <a:pt x="1811530" y="121440"/>
                      <a:pt x="1838037" y="110837"/>
                    </a:cubicBezTo>
                    <a:cubicBezTo>
                      <a:pt x="1856116" y="103605"/>
                      <a:pt x="1874804" y="97959"/>
                      <a:pt x="1893455" y="92364"/>
                    </a:cubicBezTo>
                    <a:cubicBezTo>
                      <a:pt x="1905614" y="88716"/>
                      <a:pt x="1919838" y="90168"/>
                      <a:pt x="1930400" y="83127"/>
                    </a:cubicBezTo>
                    <a:cubicBezTo>
                      <a:pt x="1934023" y="80712"/>
                      <a:pt x="1924243" y="76970"/>
                      <a:pt x="1921164" y="73891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8" name="그림 7" descr="위성, 운송이(가) 표시된 사진&#10;&#10;자동 생성된 설명">
              <a:extLst>
                <a:ext uri="{FF2B5EF4-FFF2-40B4-BE49-F238E27FC236}">
                  <a16:creationId xmlns:a16="http://schemas.microsoft.com/office/drawing/2014/main" id="{79813B56-7D04-8A03-09B2-E2D0A678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000" y="1538625"/>
              <a:ext cx="1132246" cy="773219"/>
            </a:xfrm>
            <a:prstGeom prst="rect">
              <a:avLst/>
            </a:prstGeom>
          </p:spPr>
        </p:pic>
        <p:pic>
          <p:nvPicPr>
            <p:cNvPr id="9" name="그림 8" descr="위성이(가) 표시된 사진&#10;&#10;자동 생성된 설명">
              <a:extLst>
                <a:ext uri="{FF2B5EF4-FFF2-40B4-BE49-F238E27FC236}">
                  <a16:creationId xmlns:a16="http://schemas.microsoft.com/office/drawing/2014/main" id="{23AC46F5-AA24-EEC1-8C0C-ED6D8E53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875" y="1518998"/>
              <a:ext cx="1416358" cy="950499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DC0473-A13F-BE36-4345-FDBDE1F91F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9439" y="2838405"/>
              <a:ext cx="918926" cy="159408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728E38-D122-F469-A2D5-7AD4EE156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409" y="2249762"/>
              <a:ext cx="614212" cy="55216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FDA30BA-5E21-C560-E9FF-235D0BF2F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4852" y="2347685"/>
              <a:ext cx="1871364" cy="206331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C32D4E-85D1-CFE6-CCA8-85551CB0D5B8}"/>
              </a:ext>
            </a:extLst>
          </p:cNvPr>
          <p:cNvSpPr txBox="1"/>
          <p:nvPr/>
        </p:nvSpPr>
        <p:spPr>
          <a:xfrm>
            <a:off x="234132" y="4377777"/>
            <a:ext cx="2223857" cy="25391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정적</a:t>
            </a:r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동적 환경 다중경로 시나리오</a:t>
            </a:r>
            <a:endParaRPr lang="en-US" altLang="ko-KR" sz="105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454532-4E38-E253-2E31-483D093F2D44}"/>
              </a:ext>
            </a:extLst>
          </p:cNvPr>
          <p:cNvSpPr/>
          <p:nvPr/>
        </p:nvSpPr>
        <p:spPr>
          <a:xfrm>
            <a:off x="234132" y="4642363"/>
            <a:ext cx="2223857" cy="1713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C66044-9B71-26E9-909C-7C6DA23519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3" r="6128" b="43125"/>
          <a:stretch/>
        </p:blipFill>
        <p:spPr>
          <a:xfrm>
            <a:off x="733370" y="5976418"/>
            <a:ext cx="400069" cy="1601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346AEB-C367-EDD2-7DF2-5E5007A4B1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3" r="6128" b="43125"/>
          <a:stretch/>
        </p:blipFill>
        <p:spPr>
          <a:xfrm>
            <a:off x="1662939" y="5956940"/>
            <a:ext cx="400069" cy="16012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3A53683-0C41-80B2-A01D-14CDC70C703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57989" y="4979992"/>
            <a:ext cx="1685758" cy="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5D0097-9440-58C0-4D6F-B21907C4A721}"/>
              </a:ext>
            </a:extLst>
          </p:cNvPr>
          <p:cNvSpPr txBox="1"/>
          <p:nvPr/>
        </p:nvSpPr>
        <p:spPr>
          <a:xfrm>
            <a:off x="2525781" y="451581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GNSS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원시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측정치 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3" name="Picture 2" descr="K47618833">
            <a:extLst>
              <a:ext uri="{FF2B5EF4-FFF2-40B4-BE49-F238E27FC236}">
                <a16:creationId xmlns:a16="http://schemas.microsoft.com/office/drawing/2014/main" id="{10439FBC-77AE-1129-75DC-408D44A7C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00" b="76000" l="2000" r="98333">
                        <a14:foregroundMark x1="7333" y1="11000" x2="18667" y2="19000"/>
                        <a14:foregroundMark x1="18667" y1="19000" x2="17333" y2="17333"/>
                        <a14:foregroundMark x1="15000" y1="16000" x2="6000" y2="20333"/>
                        <a14:foregroundMark x1="2333" y1="16000" x2="6667" y2="29667"/>
                        <a14:foregroundMark x1="7667" y1="16333" x2="12667" y2="43667"/>
                        <a14:foregroundMark x1="12667" y1="43667" x2="7000" y2="70667"/>
                        <a14:foregroundMark x1="7000" y1="70667" x2="5667" y2="70667"/>
                        <a14:foregroundMark x1="5667" y1="70667" x2="19486" y2="72237"/>
                        <a14:foregroundMark x1="21459" y1="72279" x2="34333" y2="71667"/>
                        <a14:foregroundMark x1="60333" y1="76000" x2="60333" y2="65667"/>
                        <a14:foregroundMark x1="79000" y1="68000" x2="88333" y2="58667"/>
                        <a14:foregroundMark x1="88333" y1="58667" x2="91667" y2="50000"/>
                        <a14:foregroundMark x1="92333" y1="52333" x2="87333" y2="21667"/>
                        <a14:foregroundMark x1="87333" y1="21667" x2="87000" y2="21667"/>
                        <a14:foregroundMark x1="85667" y1="20667" x2="77000" y2="21667"/>
                        <a14:foregroundMark x1="77000" y1="21667" x2="68000" y2="27000"/>
                        <a14:foregroundMark x1="68000" y1="27000" x2="68000" y2="27000"/>
                        <a14:foregroundMark x1="73667" y1="16000" x2="82667" y2="15667"/>
                        <a14:foregroundMark x1="82667" y1="15667" x2="90667" y2="30000"/>
                        <a14:foregroundMark x1="90667" y1="30000" x2="92000" y2="35667"/>
                        <a14:foregroundMark x1="92509" y1="24877" x2="92769" y2="25532"/>
                        <a14:foregroundMark x1="87667" y1="12667" x2="92377" y2="24543"/>
                        <a14:foregroundMark x1="93333" y1="14333" x2="93874" y2="20963"/>
                        <a14:foregroundMark x1="96000" y1="19000" x2="93333" y2="15000"/>
                        <a14:foregroundMark x1="96157" y1="20995" x2="96166" y2="21153"/>
                        <a14:foregroundMark x1="96000" y1="18333" x2="96089" y2="19849"/>
                        <a14:foregroundMark x1="96667" y1="15667" x2="96740" y2="20570"/>
                        <a14:foregroundMark x1="98211" y1="34808" x2="98232" y2="35177"/>
                        <a14:foregroundMark x1="97311" y1="18610" x2="97459" y2="21261"/>
                        <a14:foregroundMark x1="97000" y1="13000" x2="97283" y2="18102"/>
                        <a14:foregroundMark x1="97050" y1="60975" x2="96667" y2="66333"/>
                        <a14:foregroundMark x1="96667" y1="66333" x2="92667" y2="72333"/>
                        <a14:foregroundMark x1="17667" y1="74333" x2="8149" y2="71878"/>
                        <a14:foregroundMark x1="10000" y1="73667" x2="9029" y2="73667"/>
                        <a14:foregroundMark x1="17173" y1="75872" x2="15667" y2="74667"/>
                        <a14:foregroundMark x1="95333" y1="21084" x2="95333" y2="20333"/>
                        <a14:foregroundMark x1="97000" y1="21223" x2="97000" y2="17667"/>
                        <a14:foregroundMark x1="97426" y1="21258" x2="97333" y2="20333"/>
                        <a14:foregroundMark x1="94000" y1="38667" x2="98000" y2="38667"/>
                        <a14:foregroundMark x1="98000" y1="46333" x2="98333" y2="49667"/>
                        <a14:foregroundMark x1="96333" y1="22333" x2="96667" y2="30667"/>
                        <a14:foregroundMark x1="96667" y1="30667" x2="96667" y2="29333"/>
                        <a14:backgroundMark x1="98720" y1="33000" x2="99000" y2="33000"/>
                        <a14:backgroundMark x1="97833" y1="33000" x2="98274" y2="33000"/>
                        <a14:backgroundMark x1="97053" y1="33000" x2="97409" y2="33000"/>
                        <a14:backgroundMark x1="95667" y1="33000" x2="96288" y2="33000"/>
                        <a14:backgroundMark x1="95333" y1="33333" x2="96569" y2="33883"/>
                        <a14:backgroundMark x1="97053" y1="32667" x2="97000" y2="32667"/>
                        <a14:backgroundMark x1="95333" y1="32667" x2="96182" y2="32667"/>
                        <a14:backgroundMark x1="94667" y1="32333" x2="96000" y2="32333"/>
                        <a14:backgroundMark x1="99182" y1="36811" x2="99333" y2="37000"/>
                        <a14:backgroundMark x1="99148" y1="49585" x2="99000" y2="61000"/>
                        <a14:backgroundMark x1="99317" y1="36599" x2="99192" y2="46215"/>
                        <a14:backgroundMark x1="98851" y1="21699" x2="99000" y2="13333"/>
                        <a14:backgroundMark x1="98667" y1="32000" x2="98692" y2="30586"/>
                        <a14:backgroundMark x1="98694" y1="33884" x2="98667" y2="33000"/>
                        <a14:backgroundMark x1="16667" y1="76667" x2="18667" y2="76667"/>
                        <a14:backgroundMark x1="10667" y1="77000" x2="7333" y2="75333"/>
                        <a14:backgroundMark x1="99000" y1="21667" x2="99045" y2="22225"/>
                        <a14:backgroundMark x1="98333" y1="21333" x2="98256" y2="22257"/>
                        <a14:backgroundMark x1="98000" y1="30613" x2="98000" y2="3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19" b="22793"/>
          <a:stretch/>
        </p:blipFill>
        <p:spPr bwMode="auto">
          <a:xfrm>
            <a:off x="4143747" y="4530331"/>
            <a:ext cx="1225600" cy="9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onitor icon png vector - Pixsector">
            <a:extLst>
              <a:ext uri="{FF2B5EF4-FFF2-40B4-BE49-F238E27FC236}">
                <a16:creationId xmlns:a16="http://schemas.microsoft.com/office/drawing/2014/main" id="{96F1B0BF-68E3-9331-153A-3A62B621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11" y="4375830"/>
            <a:ext cx="1004517" cy="100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E59C04-D4E3-2A29-115A-0327480AEB35}"/>
              </a:ext>
            </a:extLst>
          </p:cNvPr>
          <p:cNvSpPr txBox="1"/>
          <p:nvPr/>
        </p:nvSpPr>
        <p:spPr>
          <a:xfrm>
            <a:off x="3637495" y="4073525"/>
            <a:ext cx="22381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다중경로 탐지 및 대응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SW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탑재한 </a:t>
            </a:r>
            <a:r>
              <a:rPr lang="ko-KR" altLang="en-US" sz="1200" b="1" kern="0" dirty="0">
                <a:latin typeface="맑은 고딕" panose="020F0502020204030204"/>
              </a:rPr>
              <a:t>임베디드 보드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9970AA-B43E-649C-69CD-96FF803F54BD}"/>
              </a:ext>
            </a:extLst>
          </p:cNvPr>
          <p:cNvCxnSpPr>
            <a:cxnSpLocks/>
          </p:cNvCxnSpPr>
          <p:nvPr/>
        </p:nvCxnSpPr>
        <p:spPr>
          <a:xfrm>
            <a:off x="5364671" y="4979992"/>
            <a:ext cx="1685758" cy="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30B723-AE4C-AB3B-AEE2-156130CAF919}"/>
              </a:ext>
            </a:extLst>
          </p:cNvPr>
          <p:cNvSpPr txBox="1"/>
          <p:nvPr/>
        </p:nvSpPr>
        <p:spPr>
          <a:xfrm>
            <a:off x="5328268" y="4680919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실시간 측위 결과 출력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4EC962-15A9-E00A-6C75-A79BE135DCA2}"/>
              </a:ext>
            </a:extLst>
          </p:cNvPr>
          <p:cNvSpPr txBox="1"/>
          <p:nvPr/>
        </p:nvSpPr>
        <p:spPr>
          <a:xfrm>
            <a:off x="6552238" y="5234477"/>
            <a:ext cx="1891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수신기 추정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ko-KR" altLang="en-US" sz="1200" b="1" dirty="0">
                <a:solidFill>
                  <a:schemeClr val="tx1"/>
                </a:solidFill>
              </a:rPr>
              <a:t>위치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디스플레이</a:t>
            </a:r>
          </a:p>
        </p:txBody>
      </p:sp>
      <p:pic>
        <p:nvPicPr>
          <p:cNvPr id="34" name="그래픽 33" descr="열린 폴더">
            <a:extLst>
              <a:ext uri="{FF2B5EF4-FFF2-40B4-BE49-F238E27FC236}">
                <a16:creationId xmlns:a16="http://schemas.microsoft.com/office/drawing/2014/main" id="{10C45428-073F-A252-58B9-494DBE9F98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14574" y="5758755"/>
            <a:ext cx="745055" cy="745055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45E2F3-DB00-749C-6E84-126FB30B092A}"/>
              </a:ext>
            </a:extLst>
          </p:cNvPr>
          <p:cNvCxnSpPr>
            <a:cxnSpLocks/>
          </p:cNvCxnSpPr>
          <p:nvPr/>
        </p:nvCxnSpPr>
        <p:spPr>
          <a:xfrm>
            <a:off x="2457989" y="6119576"/>
            <a:ext cx="1685758" cy="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92FCF92-A770-786C-AFCA-99F2A0ED62D3}"/>
              </a:ext>
            </a:extLst>
          </p:cNvPr>
          <p:cNvSpPr txBox="1"/>
          <p:nvPr/>
        </p:nvSpPr>
        <p:spPr>
          <a:xfrm>
            <a:off x="2525781" y="565540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GNSS/</a:t>
            </a:r>
            <a:r>
              <a:rPr lang="en-US" altLang="ko-KR" sz="1200" b="1" kern="0" dirty="0">
                <a:latin typeface="맑은 고딕" panose="020F0502020204030204"/>
                <a:ea typeface="맑은 고딕" panose="020B0503020000020004" pitchFamily="50" charset="-127"/>
              </a:rPr>
              <a:t>INS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원시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측정치 데이터 수집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F9D3230-B8DC-EE93-E578-BE13DABDFBEE}"/>
              </a:ext>
            </a:extLst>
          </p:cNvPr>
          <p:cNvCxnSpPr>
            <a:cxnSpLocks/>
          </p:cNvCxnSpPr>
          <p:nvPr/>
        </p:nvCxnSpPr>
        <p:spPr>
          <a:xfrm>
            <a:off x="5006415" y="6119576"/>
            <a:ext cx="507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CBE7ED-68BF-B9C3-1A22-507F9F3AB5FD}"/>
              </a:ext>
            </a:extLst>
          </p:cNvPr>
          <p:cNvSpPr txBox="1"/>
          <p:nvPr/>
        </p:nvSpPr>
        <p:spPr>
          <a:xfrm>
            <a:off x="5323568" y="6385619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상용 </a:t>
            </a:r>
            <a:r>
              <a:rPr lang="en-US" altLang="ko-KR" sz="1200" b="1" kern="0" dirty="0">
                <a:latin typeface="맑은 고딕" panose="020F0502020204030204"/>
                <a:ea typeface="맑은 고딕" panose="020B0503020000020004" pitchFamily="50" charset="-127"/>
              </a:rPr>
              <a:t>GNSS/INS</a:t>
            </a:r>
            <a:br>
              <a:rPr lang="en-US" altLang="ko-KR" sz="1200" b="1" kern="0" dirty="0"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후처리 소프트웨어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54" name="그래픽 53" descr="컴퓨터">
            <a:extLst>
              <a:ext uri="{FF2B5EF4-FFF2-40B4-BE49-F238E27FC236}">
                <a16:creationId xmlns:a16="http://schemas.microsoft.com/office/drawing/2014/main" id="{32DE8B89-B411-9899-DEEC-B85E80821D4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69185" y="5678239"/>
            <a:ext cx="874901" cy="874901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D398A0-1788-4109-A21A-48FDA8ECC834}"/>
              </a:ext>
            </a:extLst>
          </p:cNvPr>
          <p:cNvCxnSpPr>
            <a:cxnSpLocks/>
          </p:cNvCxnSpPr>
          <p:nvPr/>
        </p:nvCxnSpPr>
        <p:spPr>
          <a:xfrm>
            <a:off x="6566007" y="6119576"/>
            <a:ext cx="5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C363AB2-A2F5-1EFC-A4C4-359F34A5028A}"/>
              </a:ext>
            </a:extLst>
          </p:cNvPr>
          <p:cNvSpPr txBox="1"/>
          <p:nvPr/>
        </p:nvSpPr>
        <p:spPr>
          <a:xfrm>
            <a:off x="7125918" y="589426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b="1" kern="0" dirty="0" err="1">
                <a:latin typeface="맑은 고딕" panose="020F0502020204030204"/>
                <a:ea typeface="맑은 고딕" panose="020B0503020000020004" pitchFamily="50" charset="-127"/>
              </a:rPr>
              <a:t>후처리된</a:t>
            </a: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 위치</a:t>
            </a:r>
            <a:br>
              <a:rPr lang="en-US" altLang="ko-KR" sz="1200" b="1" kern="0" dirty="0"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ko-KR" altLang="en-US" sz="1200" b="1" kern="0" dirty="0">
                <a:latin typeface="맑은 고딕" panose="020F0502020204030204"/>
                <a:ea typeface="맑은 고딕" panose="020B0503020000020004" pitchFamily="50" charset="-127"/>
              </a:rPr>
              <a:t>정보 참값 획득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F5B2BF-1998-300F-3F2B-AB2BC66C2D4E}"/>
              </a:ext>
            </a:extLst>
          </p:cNvPr>
          <p:cNvSpPr txBox="1"/>
          <p:nvPr/>
        </p:nvSpPr>
        <p:spPr>
          <a:xfrm>
            <a:off x="8875749" y="5978567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다중경로 탐지 및 대응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성능 검증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12635ED-0D35-7A25-8621-4FABC1BC9100}"/>
              </a:ext>
            </a:extLst>
          </p:cNvPr>
          <p:cNvCxnSpPr>
            <a:cxnSpLocks/>
          </p:cNvCxnSpPr>
          <p:nvPr/>
        </p:nvCxnSpPr>
        <p:spPr>
          <a:xfrm>
            <a:off x="8368373" y="6119576"/>
            <a:ext cx="5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60F1B36-B46C-0EDE-9059-17BB2282ED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46733" y="5244561"/>
            <a:ext cx="1109291" cy="571361"/>
          </a:xfrm>
          <a:prstGeom prst="bentConnector3">
            <a:avLst>
              <a:gd name="adj1" fmla="val -14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74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69724" y="881916"/>
            <a:ext cx="10225136" cy="6224389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3" y="90639"/>
            <a:ext cx="95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68" name="직사각형 14">
            <a:extLst>
              <a:ext uri="{FF2B5EF4-FFF2-40B4-BE49-F238E27FC236}">
                <a16:creationId xmlns:a16="http://schemas.microsoft.com/office/drawing/2014/main" id="{AE3B9B72-5FA0-4D06-9CBE-74B0D1C54908}"/>
              </a:ext>
            </a:extLst>
          </p:cNvPr>
          <p:cNvSpPr/>
          <p:nvPr/>
        </p:nvSpPr>
        <p:spPr>
          <a:xfrm>
            <a:off x="522164" y="692596"/>
            <a:ext cx="64807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실증기사업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자율</a:t>
            </a:r>
            <a:r>
              <a:rPr lang="en-US" altLang="ko-KR" sz="2000" b="1" dirty="0">
                <a:solidFill>
                  <a:schemeClr val="bg1"/>
                </a:solidFill>
              </a:rPr>
              <a:t>~)</a:t>
            </a:r>
            <a:r>
              <a:rPr lang="ko-KR" altLang="en-US" sz="2000" b="1" dirty="0">
                <a:solidFill>
                  <a:schemeClr val="bg1"/>
                </a:solidFill>
              </a:rPr>
              <a:t> 지상 연동시험</a:t>
            </a:r>
            <a:r>
              <a:rPr lang="en-US" altLang="ko-KR" sz="2000" b="1" dirty="0">
                <a:solidFill>
                  <a:schemeClr val="bg1"/>
                </a:solidFill>
              </a:rPr>
              <a:t>(2024 10</a:t>
            </a:r>
            <a:r>
              <a:rPr lang="ko-KR" altLang="en-US" sz="2000" b="1" dirty="0">
                <a:solidFill>
                  <a:schemeClr val="bg1"/>
                </a:solidFill>
              </a:rPr>
              <a:t>월 예정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84C3865-D5C1-0C91-1DBC-B5B5C234F823}"/>
              </a:ext>
            </a:extLst>
          </p:cNvPr>
          <p:cNvSpPr/>
          <p:nvPr/>
        </p:nvSpPr>
        <p:spPr>
          <a:xfrm>
            <a:off x="606714" y="3684746"/>
            <a:ext cx="3722678" cy="309365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자율협력모듈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 지상시험 시나리오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2460B30-6546-71F0-6242-FA8653911404}"/>
              </a:ext>
            </a:extLst>
          </p:cNvPr>
          <p:cNvSpPr/>
          <p:nvPr/>
        </p:nvSpPr>
        <p:spPr>
          <a:xfrm>
            <a:off x="622019" y="4103559"/>
            <a:ext cx="9261186" cy="574299"/>
          </a:xfrm>
          <a:prstGeom prst="roundRect">
            <a:avLst/>
          </a:prstGeom>
          <a:solidFill>
            <a:srgbClr val="E7E7E7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RS232 </a:t>
            </a:r>
            <a:r>
              <a:rPr lang="ko-KR" altLang="en-US" sz="1400" dirty="0">
                <a:solidFill>
                  <a:schemeClr val="tx1"/>
                </a:solidFill>
              </a:rPr>
              <a:t>통신사용 </a:t>
            </a:r>
            <a:r>
              <a:rPr lang="en-US" altLang="ko-KR" sz="1400" dirty="0">
                <a:solidFill>
                  <a:schemeClr val="tx1"/>
                </a:solidFill>
              </a:rPr>
              <a:t>1Hz </a:t>
            </a:r>
            <a:r>
              <a:rPr lang="ko-KR" altLang="en-US" sz="1400" dirty="0">
                <a:solidFill>
                  <a:schemeClr val="tx1"/>
                </a:solidFill>
              </a:rPr>
              <a:t>주기로 </a:t>
            </a:r>
            <a:r>
              <a:rPr lang="en-US" altLang="ko-KR" sz="1400" dirty="0">
                <a:solidFill>
                  <a:schemeClr val="tx1"/>
                </a:solidFill>
              </a:rPr>
              <a:t>Binary Format </a:t>
            </a:r>
            <a:r>
              <a:rPr lang="ko-KR" altLang="en-US" sz="1400" dirty="0">
                <a:solidFill>
                  <a:schemeClr val="tx1"/>
                </a:solidFill>
              </a:rPr>
              <a:t>형식의 </a:t>
            </a:r>
            <a:r>
              <a:rPr lang="en-US" altLang="ko-KR" sz="1400" dirty="0">
                <a:solidFill>
                  <a:schemeClr val="tx1"/>
                </a:solidFill>
              </a:rPr>
              <a:t>String </a:t>
            </a:r>
            <a:r>
              <a:rPr lang="ko-KR" altLang="en-US" sz="1400" dirty="0">
                <a:solidFill>
                  <a:schemeClr val="tx1"/>
                </a:solidFill>
              </a:rPr>
              <a:t>자료형 상대항법정보</a:t>
            </a:r>
            <a:r>
              <a:rPr lang="en-US" altLang="ko-KR" sz="1400" dirty="0">
                <a:solidFill>
                  <a:schemeClr val="tx1"/>
                </a:solidFill>
              </a:rPr>
              <a:t>(ENU)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전송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String </a:t>
            </a:r>
            <a:r>
              <a:rPr lang="ko-KR" altLang="en-US" sz="1400" dirty="0">
                <a:solidFill>
                  <a:schemeClr val="tx1"/>
                </a:solidFill>
              </a:rPr>
              <a:t>자료형은 구분자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를 통해 파싱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문자열들을 </a:t>
            </a:r>
            <a:r>
              <a:rPr lang="ko-KR" alt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합친후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String to Float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변환을 통해 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상대벡터</a:t>
            </a:r>
            <a:r>
              <a:rPr lang="en-US" altLang="ko-KR" sz="1400" dirty="0">
                <a:solidFill>
                  <a:schemeClr val="tx1"/>
                </a:solidFill>
              </a:rPr>
              <a:t> ENU</a:t>
            </a:r>
            <a:r>
              <a:rPr lang="ko-KR" altLang="en-US" sz="1400" dirty="0">
                <a:solidFill>
                  <a:schemeClr val="tx1"/>
                </a:solidFill>
              </a:rPr>
              <a:t>좌표 확인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5A5E8A-0C50-8F1E-CEDC-B798E3BF3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49342"/>
              </p:ext>
            </p:extLst>
          </p:nvPr>
        </p:nvGraphicFramePr>
        <p:xfrm>
          <a:off x="6527917" y="4956319"/>
          <a:ext cx="3752187" cy="1696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187">
                  <a:extLst>
                    <a:ext uri="{9D8B030D-6E8A-4147-A177-3AD203B41FA5}">
                      <a16:colId xmlns:a16="http://schemas.microsoft.com/office/drawing/2014/main" val="3805791094"/>
                    </a:ext>
                  </a:extLst>
                </a:gridCol>
              </a:tblGrid>
              <a:tr h="169669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상대항법장비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(5V)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자율협력모듈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(12V)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통신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(TTL to RS232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신호 레벨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컨버팅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자율협력 모듈에 상대벡터 정보 전달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Serial, Binary Format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전송 결과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(Terminal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창 결과확인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97300" marR="97300" marT="48650" marB="486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40369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6B08452C-7021-A1EA-21E8-DFADDD5129F4}"/>
              </a:ext>
            </a:extLst>
          </p:cNvPr>
          <p:cNvGrpSpPr/>
          <p:nvPr/>
        </p:nvGrpSpPr>
        <p:grpSpPr>
          <a:xfrm>
            <a:off x="683602" y="4911194"/>
            <a:ext cx="5509406" cy="2012248"/>
            <a:chOff x="917531" y="1738734"/>
            <a:chExt cx="5509406" cy="201224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BA34237-C4DB-883B-5BD6-B478A9FCF5B1}"/>
                </a:ext>
              </a:extLst>
            </p:cNvPr>
            <p:cNvSpPr/>
            <p:nvPr/>
          </p:nvSpPr>
          <p:spPr>
            <a:xfrm>
              <a:off x="924192" y="2157449"/>
              <a:ext cx="2725022" cy="1593533"/>
            </a:xfrm>
            <a:prstGeom prst="roundRect">
              <a:avLst>
                <a:gd name="adj" fmla="val 4506"/>
              </a:avLst>
            </a:prstGeom>
            <a:noFill/>
            <a:ln w="9525">
              <a:solidFill>
                <a:srgbClr val="3C5C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AC6985-CAEA-0BA5-5015-DF7BC6C85427}"/>
                </a:ext>
              </a:extLst>
            </p:cNvPr>
            <p:cNvSpPr/>
            <p:nvPr/>
          </p:nvSpPr>
          <p:spPr>
            <a:xfrm>
              <a:off x="1297929" y="2296297"/>
              <a:ext cx="2256120" cy="1295525"/>
            </a:xfrm>
            <a:prstGeom prst="roundRect">
              <a:avLst>
                <a:gd name="adj" fmla="val 4506"/>
              </a:avLst>
            </a:prstGeom>
            <a:noFill/>
            <a:ln w="9525">
              <a:solidFill>
                <a:srgbClr val="3C5C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63730A-56C1-4D48-B985-36F5650BF96A}"/>
                </a:ext>
              </a:extLst>
            </p:cNvPr>
            <p:cNvSpPr/>
            <p:nvPr/>
          </p:nvSpPr>
          <p:spPr>
            <a:xfrm>
              <a:off x="1120701" y="2071339"/>
              <a:ext cx="1141471" cy="1938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46AE6C-2DA1-4EB8-9597-356565CC3944}"/>
                </a:ext>
              </a:extLst>
            </p:cNvPr>
            <p:cNvSpPr/>
            <p:nvPr/>
          </p:nvSpPr>
          <p:spPr>
            <a:xfrm>
              <a:off x="1710757" y="1738734"/>
              <a:ext cx="1411372" cy="28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9A4E6F-3A40-78BA-97A5-8894AE2F7268}"/>
                </a:ext>
              </a:extLst>
            </p:cNvPr>
            <p:cNvSpPr/>
            <p:nvPr/>
          </p:nvSpPr>
          <p:spPr>
            <a:xfrm>
              <a:off x="1432712" y="3087799"/>
              <a:ext cx="1043786" cy="403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DBEFAE-B679-9506-F32B-84CA85EC663A}"/>
                </a:ext>
              </a:extLst>
            </p:cNvPr>
            <p:cNvSpPr/>
            <p:nvPr/>
          </p:nvSpPr>
          <p:spPr>
            <a:xfrm>
              <a:off x="1650017" y="2531044"/>
              <a:ext cx="1535965" cy="2462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03DF694-A2ED-A2FD-6A9D-E8A75C25E1F8}"/>
                </a:ext>
              </a:extLst>
            </p:cNvPr>
            <p:cNvCxnSpPr>
              <a:cxnSpLocks/>
              <a:stCxn id="10" idx="2"/>
              <a:endCxn id="29" idx="0"/>
            </p:cNvCxnSpPr>
            <p:nvPr/>
          </p:nvCxnSpPr>
          <p:spPr>
            <a:xfrm>
              <a:off x="2416444" y="2023656"/>
              <a:ext cx="954" cy="516486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4D4B119-FB28-A5BB-C70B-EFB01F57B6FD}"/>
                </a:ext>
              </a:extLst>
            </p:cNvPr>
            <p:cNvCxnSpPr>
              <a:cxnSpLocks/>
            </p:cNvCxnSpPr>
            <p:nvPr/>
          </p:nvCxnSpPr>
          <p:spPr>
            <a:xfrm>
              <a:off x="3541190" y="3239636"/>
              <a:ext cx="1177731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prstDash val="sysDash"/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909D9D9-7E79-9AB7-8B2C-8ACCAFC459A9}"/>
                </a:ext>
              </a:extLst>
            </p:cNvPr>
            <p:cNvCxnSpPr>
              <a:cxnSpLocks/>
            </p:cNvCxnSpPr>
            <p:nvPr/>
          </p:nvCxnSpPr>
          <p:spPr>
            <a:xfrm>
              <a:off x="2396281" y="2791806"/>
              <a:ext cx="9" cy="286592"/>
            </a:xfrm>
            <a:prstGeom prst="straightConnector1">
              <a:avLst/>
            </a:prstGeom>
            <a:ln w="19050">
              <a:solidFill>
                <a:srgbClr val="002060"/>
              </a:solidFill>
              <a:prstDash val="sysDash"/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8A1B71-FF04-2E25-3066-4D31256464D3}"/>
                </a:ext>
              </a:extLst>
            </p:cNvPr>
            <p:cNvSpPr/>
            <p:nvPr/>
          </p:nvSpPr>
          <p:spPr>
            <a:xfrm>
              <a:off x="4711108" y="2820862"/>
              <a:ext cx="1557149" cy="875761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DB1D0-640C-C23C-155F-58D06960156E}"/>
                </a:ext>
              </a:extLst>
            </p:cNvPr>
            <p:cNvSpPr txBox="1"/>
            <p:nvPr/>
          </p:nvSpPr>
          <p:spPr>
            <a:xfrm>
              <a:off x="1151804" y="3164530"/>
              <a:ext cx="1633218" cy="22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임베디드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PC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899B50-0928-93F8-78CB-80CF6E05348F}"/>
                </a:ext>
              </a:extLst>
            </p:cNvPr>
            <p:cNvSpPr txBox="1"/>
            <p:nvPr/>
          </p:nvSpPr>
          <p:spPr>
            <a:xfrm>
              <a:off x="1579654" y="1776978"/>
              <a:ext cx="1633218" cy="22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schemeClr val="bg1"/>
                  </a:solidFill>
                </a:rPr>
                <a:t>위성항법신호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C973E7-0795-7E9D-26DD-89282303C969}"/>
                </a:ext>
              </a:extLst>
            </p:cNvPr>
            <p:cNvSpPr txBox="1"/>
            <p:nvPr/>
          </p:nvSpPr>
          <p:spPr>
            <a:xfrm>
              <a:off x="917531" y="2048286"/>
              <a:ext cx="1633218" cy="245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FOLLOWER 1,2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BEFF5-68FE-858B-4B9F-0F01E36B0142}"/>
                </a:ext>
              </a:extLst>
            </p:cNvPr>
            <p:cNvSpPr txBox="1"/>
            <p:nvPr/>
          </p:nvSpPr>
          <p:spPr>
            <a:xfrm>
              <a:off x="1465070" y="2540142"/>
              <a:ext cx="1904653" cy="22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GNSS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수신기 및 안테나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DCBFB25-4BDF-73D6-ED75-18CB8EF22D6E}"/>
                </a:ext>
              </a:extLst>
            </p:cNvPr>
            <p:cNvSpPr/>
            <p:nvPr/>
          </p:nvSpPr>
          <p:spPr>
            <a:xfrm>
              <a:off x="1474912" y="2857615"/>
              <a:ext cx="921351" cy="1677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0CF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70C6EF-BDF5-0C49-ABB6-1DEC3CCD55E2}"/>
                </a:ext>
              </a:extLst>
            </p:cNvPr>
            <p:cNvSpPr txBox="1"/>
            <p:nvPr/>
          </p:nvSpPr>
          <p:spPr>
            <a:xfrm>
              <a:off x="1428542" y="2843424"/>
              <a:ext cx="1156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+mn-ea"/>
                </a:rPr>
                <a:t>USB to Serial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D4751-58BF-6388-0163-B1272C3F2A9C}"/>
                </a:ext>
              </a:extLst>
            </p:cNvPr>
            <p:cNvSpPr txBox="1"/>
            <p:nvPr/>
          </p:nvSpPr>
          <p:spPr>
            <a:xfrm>
              <a:off x="4690292" y="2932387"/>
              <a:ext cx="1585700" cy="249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자율 협력 모듈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ED78AAA-D6C6-615C-CFA7-4BFE72902CC2}"/>
                </a:ext>
              </a:extLst>
            </p:cNvPr>
            <p:cNvSpPr/>
            <p:nvPr/>
          </p:nvSpPr>
          <p:spPr>
            <a:xfrm>
              <a:off x="4892156" y="3287217"/>
              <a:ext cx="1203850" cy="1832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E49D54-D5E6-CC6F-47AC-4D960EE647CD}"/>
                </a:ext>
              </a:extLst>
            </p:cNvPr>
            <p:cNvSpPr txBox="1"/>
            <p:nvPr/>
          </p:nvSpPr>
          <p:spPr>
            <a:xfrm>
              <a:off x="4865228" y="3281729"/>
              <a:ext cx="14643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+mn-ea"/>
                </a:rPr>
                <a:t>RS232 Signal 12V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AC466E7-973C-D304-83AE-D801418C5E9C}"/>
                </a:ext>
              </a:extLst>
            </p:cNvPr>
            <p:cNvSpPr/>
            <p:nvPr/>
          </p:nvSpPr>
          <p:spPr>
            <a:xfrm>
              <a:off x="2459413" y="3086599"/>
              <a:ext cx="1043786" cy="403187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533CDA-337A-DAAB-FE1C-1B77D688C2C5}"/>
                </a:ext>
              </a:extLst>
            </p:cNvPr>
            <p:cNvSpPr txBox="1"/>
            <p:nvPr/>
          </p:nvSpPr>
          <p:spPr>
            <a:xfrm>
              <a:off x="2162553" y="3112076"/>
              <a:ext cx="1633218" cy="36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TTL to RS232 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컨버터 모듈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BACFD7E-3A7B-6661-2F1F-54D3DAE1D500}"/>
                </a:ext>
              </a:extLst>
            </p:cNvPr>
            <p:cNvSpPr/>
            <p:nvPr/>
          </p:nvSpPr>
          <p:spPr>
            <a:xfrm>
              <a:off x="1505562" y="3550210"/>
              <a:ext cx="953851" cy="1689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5F0F54-CCEB-4416-54E2-EAA862D2D961}"/>
                </a:ext>
              </a:extLst>
            </p:cNvPr>
            <p:cNvSpPr txBox="1"/>
            <p:nvPr/>
          </p:nvSpPr>
          <p:spPr>
            <a:xfrm>
              <a:off x="1579654" y="3519792"/>
              <a:ext cx="1286176" cy="22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>
                  <a:latin typeface="+mn-ea"/>
                </a:rPr>
                <a:t>TTL Signal5V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AB4C4A5-2B41-DC8B-90C0-5B336FAE3AFB}"/>
                </a:ext>
              </a:extLst>
            </p:cNvPr>
            <p:cNvSpPr/>
            <p:nvPr/>
          </p:nvSpPr>
          <p:spPr>
            <a:xfrm>
              <a:off x="3873631" y="3332780"/>
              <a:ext cx="588468" cy="1386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0CF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DCA6B-59A7-1032-F105-EFA7614EEE61}"/>
                </a:ext>
              </a:extLst>
            </p:cNvPr>
            <p:cNvSpPr txBox="1"/>
            <p:nvPr/>
          </p:nvSpPr>
          <p:spPr>
            <a:xfrm>
              <a:off x="3832936" y="3295942"/>
              <a:ext cx="8285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+mn-ea"/>
                </a:rPr>
                <a:t>RS-232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EB7365A-3EC6-389B-3800-A6F5D6B05DF8}"/>
                </a:ext>
              </a:extLst>
            </p:cNvPr>
            <p:cNvSpPr/>
            <p:nvPr/>
          </p:nvSpPr>
          <p:spPr>
            <a:xfrm>
              <a:off x="3818738" y="1742072"/>
              <a:ext cx="2415358" cy="571350"/>
            </a:xfrm>
            <a:prstGeom prst="rect">
              <a:avLst/>
            </a:prstGeom>
            <a:noFill/>
            <a:ln w="12700">
              <a:solidFill>
                <a:srgbClr val="90CF4D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E55023-9410-9EF5-DBCE-36AFAD420142}"/>
                </a:ext>
              </a:extLst>
            </p:cNvPr>
            <p:cNvSpPr/>
            <p:nvPr/>
          </p:nvSpPr>
          <p:spPr>
            <a:xfrm>
              <a:off x="3895323" y="1834899"/>
              <a:ext cx="487293" cy="1021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0CF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62B0CF1-FBC2-4179-56E2-C1CD2A4EBF28}"/>
                </a:ext>
              </a:extLst>
            </p:cNvPr>
            <p:cNvCxnSpPr>
              <a:cxnSpLocks/>
            </p:cNvCxnSpPr>
            <p:nvPr/>
          </p:nvCxnSpPr>
          <p:spPr>
            <a:xfrm>
              <a:off x="3892197" y="2110259"/>
              <a:ext cx="50168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BAE699-3476-9D08-404F-4138CD2C0F9C}"/>
                </a:ext>
              </a:extLst>
            </p:cNvPr>
            <p:cNvSpPr txBox="1"/>
            <p:nvPr/>
          </p:nvSpPr>
          <p:spPr>
            <a:xfrm>
              <a:off x="4432624" y="1981406"/>
              <a:ext cx="199431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상대항법정보 </a:t>
              </a:r>
              <a:r>
                <a:rPr lang="en-US" altLang="ko-KR" sz="700" b="1" dirty="0"/>
                <a:t>, Binary Format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8F4B4F3-205C-6B30-0343-98DDEAB2248C}"/>
                </a:ext>
              </a:extLst>
            </p:cNvPr>
            <p:cNvSpPr/>
            <p:nvPr/>
          </p:nvSpPr>
          <p:spPr>
            <a:xfrm>
              <a:off x="4444509" y="2010875"/>
              <a:ext cx="1712596" cy="17058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CFD7BE5-00AE-964A-CF25-73D50425D61E}"/>
                </a:ext>
              </a:extLst>
            </p:cNvPr>
            <p:cNvGrpSpPr/>
            <p:nvPr/>
          </p:nvGrpSpPr>
          <p:grpSpPr>
            <a:xfrm>
              <a:off x="4432203" y="1800335"/>
              <a:ext cx="1737209" cy="202679"/>
              <a:chOff x="5298948" y="1751584"/>
              <a:chExt cx="1389744" cy="20267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3F67E4-67D5-8CED-0DF0-03FC73115C56}"/>
                  </a:ext>
                </a:extLst>
              </p:cNvPr>
              <p:cNvSpPr txBox="1"/>
              <p:nvPr/>
            </p:nvSpPr>
            <p:spPr>
              <a:xfrm>
                <a:off x="5722772" y="1754208"/>
                <a:ext cx="67864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/>
                  <a:t>통신방식</a:t>
                </a:r>
                <a:endParaRPr lang="en-US" altLang="ko-KR" sz="700" b="1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1598F3E-68D6-1A05-A271-253C9019B884}"/>
                  </a:ext>
                </a:extLst>
              </p:cNvPr>
              <p:cNvSpPr/>
              <p:nvPr/>
            </p:nvSpPr>
            <p:spPr>
              <a:xfrm>
                <a:off x="5298948" y="1751584"/>
                <a:ext cx="1389744" cy="17150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4C91A717-82BF-CAAC-1116-110182153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26376"/>
              </p:ext>
            </p:extLst>
          </p:nvPr>
        </p:nvGraphicFramePr>
        <p:xfrm>
          <a:off x="630407" y="1848231"/>
          <a:ext cx="9545815" cy="16876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061">
                  <a:extLst>
                    <a:ext uri="{9D8B030D-6E8A-4147-A177-3AD203B41FA5}">
                      <a16:colId xmlns:a16="http://schemas.microsoft.com/office/drawing/2014/main" val="1242690669"/>
                    </a:ext>
                  </a:extLst>
                </a:gridCol>
                <a:gridCol w="6917754">
                  <a:extLst>
                    <a:ext uri="{9D8B030D-6E8A-4147-A177-3AD203B41FA5}">
                      <a16:colId xmlns:a16="http://schemas.microsoft.com/office/drawing/2014/main" val="3056980970"/>
                    </a:ext>
                  </a:extLst>
                </a:gridCol>
              </a:tblGrid>
              <a:tr h="300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검증 항목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세부 시험항목</a:t>
                      </a: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3065533904"/>
                  </a:ext>
                </a:extLst>
              </a:tr>
              <a:tr h="665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상대항법 장비 내부통신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임베디드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GNSS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원시 데이터 수신 및 원격 접속확인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MASTER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임베디드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FOLLOWER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임베디드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 통신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(TCP/IP)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상대위치 도출 결과 확인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3581264161"/>
                  </a:ext>
                </a:extLst>
              </a:tr>
              <a:tr h="6378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/>
                        <a:t>상대항법장비</a:t>
                      </a:r>
                      <a:r>
                        <a:rPr lang="en-US" altLang="ko-KR" sz="1400" dirty="0"/>
                        <a:t>/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/>
                        <a:t>자율협력모듈</a:t>
                      </a:r>
                      <a:r>
                        <a:rPr lang="ko-KR" altLang="en-US" sz="1400" dirty="0"/>
                        <a:t> 연동시험</a:t>
                      </a:r>
                    </a:p>
                  </a:txBody>
                  <a:tcPr marL="82935" marR="82935" marT="41468" marB="41468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상대항법 장비와 자율협력 모듈간 통신 연결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(RS-232)</a:t>
                      </a:r>
                      <a:endParaRPr lang="en-US" altLang="ko-KR" sz="140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상대항법 장비와 자율협력 모듈간 데이터 통신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상대위치전달 확인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2935" marR="82935" marT="41468" marB="41468" anchor="ctr"/>
                </a:tc>
                <a:extLst>
                  <a:ext uri="{0D108BD9-81ED-4DB2-BD59-A6C34878D82A}">
                    <a16:rowId xmlns:a16="http://schemas.microsoft.com/office/drawing/2014/main" val="1931451674"/>
                  </a:ext>
                </a:extLst>
              </a:tr>
            </a:tbl>
          </a:graphicData>
        </a:graphic>
      </p:graphicFrame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2C5AB515-4DF8-BAAF-FDBD-7A0CF35BC46A}"/>
              </a:ext>
            </a:extLst>
          </p:cNvPr>
          <p:cNvSpPr/>
          <p:nvPr/>
        </p:nvSpPr>
        <p:spPr>
          <a:xfrm>
            <a:off x="640898" y="4828220"/>
            <a:ext cx="5729275" cy="2150674"/>
          </a:xfrm>
          <a:prstGeom prst="roundRect">
            <a:avLst>
              <a:gd name="adj" fmla="val 447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240BAF9-C813-32C9-0204-B3258CDF24EE}"/>
              </a:ext>
            </a:extLst>
          </p:cNvPr>
          <p:cNvSpPr/>
          <p:nvPr/>
        </p:nvSpPr>
        <p:spPr>
          <a:xfrm>
            <a:off x="630406" y="1431590"/>
            <a:ext cx="2624199" cy="257481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자율협력모듈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 지상시험</a:t>
            </a:r>
          </a:p>
        </p:txBody>
      </p:sp>
    </p:spTree>
    <p:extLst>
      <p:ext uri="{BB962C8B-B14F-4D97-AF65-F5344CB8AC3E}">
        <p14:creationId xmlns:p14="http://schemas.microsoft.com/office/powerpoint/2010/main" val="244095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8548" y="3063604"/>
            <a:ext cx="2885693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IV.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성과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997807" y="3780631"/>
            <a:ext cx="6407081" cy="360040"/>
            <a:chOff x="5130676" y="3708623"/>
            <a:chExt cx="4320000" cy="360040"/>
          </a:xfrm>
        </p:grpSpPr>
        <p:sp>
          <p:nvSpPr>
            <p:cNvPr id="9" name="순서도: 처리 8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처리 9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30476" y="3780631"/>
            <a:ext cx="7074412" cy="360040"/>
            <a:chOff x="5130676" y="3708623"/>
            <a:chExt cx="4320000" cy="360040"/>
          </a:xfrm>
        </p:grpSpPr>
        <p:sp>
          <p:nvSpPr>
            <p:cNvPr id="2" name="순서도: 처리 1"/>
            <p:cNvSpPr/>
            <p:nvPr/>
          </p:nvSpPr>
          <p:spPr>
            <a:xfrm>
              <a:off x="5130676" y="3708623"/>
              <a:ext cx="432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처리 2"/>
            <p:cNvSpPr/>
            <p:nvPr/>
          </p:nvSpPr>
          <p:spPr>
            <a:xfrm rot="16200000">
              <a:off x="4968676" y="3870663"/>
              <a:ext cx="360000" cy="36000"/>
            </a:xfrm>
            <a:prstGeom prst="flowChartProcess">
              <a:avLst/>
            </a:prstGeom>
            <a:gradFill>
              <a:gsLst>
                <a:gs pos="0">
                  <a:srgbClr val="1D70A7"/>
                </a:gs>
                <a:gs pos="60000">
                  <a:srgbClr val="1D70A7">
                    <a:alpha val="85000"/>
                  </a:srgbClr>
                </a:gs>
                <a:gs pos="100000">
                  <a:srgbClr val="74AF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53079" y="3084922"/>
            <a:ext cx="4081854" cy="695670"/>
          </a:xfrm>
          <a:prstGeom prst="rect">
            <a:avLst/>
          </a:prstGeom>
        </p:spPr>
        <p:txBody>
          <a:bodyPr wrap="none" lIns="39671" tIns="39671" rIns="39671" bIns="39671" anchor="ctr" anchorCtr="0">
            <a:spAutoFit/>
          </a:bodyPr>
          <a:lstStyle/>
          <a:p>
            <a:pPr indent="-314872" algn="ctr"/>
            <a:r>
              <a:rPr lang="en-US" altLang="ko-KR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  I. </a:t>
            </a:r>
            <a:r>
              <a:rPr lang="ko-KR" altLang="en-US" sz="4000" b="1" spc="-165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cs typeface="함초롬돋움" panose="020B0604000101010101" pitchFamily="50" charset="-127"/>
              </a:rPr>
              <a:t>연구 진행 현황</a:t>
            </a:r>
          </a:p>
        </p:txBody>
      </p:sp>
    </p:spTree>
    <p:extLst>
      <p:ext uri="{BB962C8B-B14F-4D97-AF65-F5344CB8AC3E}">
        <p14:creationId xmlns:p14="http://schemas.microsoft.com/office/powerpoint/2010/main" val="275478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22164" y="10822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정량 연구성과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EBB10-72B0-4D53-8CC1-211CEC2D028D}"/>
              </a:ext>
            </a:extLst>
          </p:cNvPr>
          <p:cNvSpPr txBox="1"/>
          <p:nvPr/>
        </p:nvSpPr>
        <p:spPr>
          <a:xfrm>
            <a:off x="9580783" y="828303"/>
            <a:ext cx="87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단위</a:t>
            </a:r>
            <a:r>
              <a:rPr lang="en-US" altLang="ko-KR" sz="1400" dirty="0"/>
              <a:t>: </a:t>
            </a:r>
            <a:r>
              <a:rPr lang="ko-KR" altLang="en-US" sz="1400" dirty="0"/>
              <a:t>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557D4D4-2944-451A-A503-FA6B187D1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88023"/>
              </p:ext>
            </p:extLst>
          </p:nvPr>
        </p:nvGraphicFramePr>
        <p:xfrm>
          <a:off x="162124" y="1188343"/>
          <a:ext cx="10297142" cy="5832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506">
                  <a:extLst>
                    <a:ext uri="{9D8B030D-6E8A-4147-A177-3AD203B41FA5}">
                      <a16:colId xmlns:a16="http://schemas.microsoft.com/office/drawing/2014/main" val="3093159716"/>
                    </a:ext>
                  </a:extLst>
                </a:gridCol>
                <a:gridCol w="869506">
                  <a:extLst>
                    <a:ext uri="{9D8B030D-6E8A-4147-A177-3AD203B41FA5}">
                      <a16:colId xmlns:a16="http://schemas.microsoft.com/office/drawing/2014/main" val="3336855877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526917923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966876106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1524746669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826276925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449065504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550145618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2477290297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1264359806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1035107395"/>
                    </a:ext>
                  </a:extLst>
                </a:gridCol>
                <a:gridCol w="855813">
                  <a:extLst>
                    <a:ext uri="{9D8B030D-6E8A-4147-A177-3AD203B41FA5}">
                      <a16:colId xmlns:a16="http://schemas.microsoft.com/office/drawing/2014/main" val="3860190921"/>
                    </a:ext>
                  </a:extLst>
                </a:gridCol>
              </a:tblGrid>
              <a:tr h="599551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학술지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학술대회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기술이전</a:t>
                      </a:r>
                      <a:endParaRPr lang="en-US" altLang="ko-KR" sz="1400" b="1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실용화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시제품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S/W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기술문서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080625"/>
                  </a:ext>
                </a:extLst>
              </a:tr>
              <a:tr h="63643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98498"/>
                  </a:ext>
                </a:extLst>
              </a:tr>
              <a:tr h="6566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(2023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80972"/>
                  </a:ext>
                </a:extLst>
              </a:tr>
              <a:tr h="65666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31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02839"/>
                  </a:ext>
                </a:extLst>
              </a:tr>
              <a:tr h="6566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(2024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4714"/>
                  </a:ext>
                </a:extLst>
              </a:tr>
              <a:tr h="65666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714220"/>
                  </a:ext>
                </a:extLst>
              </a:tr>
              <a:tr h="65666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달성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920646"/>
                  </a:ext>
                </a:extLst>
              </a:tr>
              <a:tr h="6566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(2025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08397"/>
                  </a:ext>
                </a:extLst>
              </a:tr>
              <a:tr h="6566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4,5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(2026-7</a:t>
                      </a:r>
                      <a:r>
                        <a:rPr lang="ko-KR" altLang="en-US" sz="1400" b="1" i="0" u="none" strike="noStrike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400" b="1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183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0A657B2-D146-42B9-88C5-4D5D96F5433E}"/>
              </a:ext>
            </a:extLst>
          </p:cNvPr>
          <p:cNvSpPr/>
          <p:nvPr/>
        </p:nvSpPr>
        <p:spPr>
          <a:xfrm>
            <a:off x="162124" y="3708623"/>
            <a:ext cx="10297140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6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ê³¼ê¸°ì íµë¶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80" y="180231"/>
            <a:ext cx="2212974" cy="44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0115" y="177006"/>
            <a:ext cx="10339759" cy="1383903"/>
            <a:chOff x="1169988" y="684287"/>
            <a:chExt cx="12775049" cy="170984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988" y="2328754"/>
              <a:ext cx="12775049" cy="653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69989" y="684287"/>
              <a:ext cx="8148550" cy="159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/>
                <a:t>무인이동체</a:t>
              </a:r>
              <a:r>
                <a:rPr lang="ko-KR" altLang="en-US" sz="1600" b="1" dirty="0"/>
                <a:t> 원천기술 개발사업</a:t>
              </a:r>
              <a:endParaRPr lang="en-US" altLang="ko-KR" sz="1600" b="1" dirty="0"/>
            </a:p>
            <a:p>
              <a:pPr>
                <a:lnSpc>
                  <a:spcPct val="150000"/>
                </a:lnSpc>
              </a:pPr>
              <a:r>
                <a:rPr lang="ko-KR" altLang="en-US" sz="2400" b="1" dirty="0"/>
                <a:t>탐지 및 인식 연구단 총괄</a:t>
              </a:r>
              <a:endParaRPr lang="en-US" altLang="ko-KR" sz="2400" b="1" dirty="0"/>
            </a:p>
            <a:p>
              <a:pPr>
                <a:lnSpc>
                  <a:spcPct val="150000"/>
                </a:lnSpc>
              </a:pPr>
              <a:r>
                <a:rPr lang="en-US" altLang="ko-KR" sz="1200" b="1" dirty="0"/>
                <a:t>Advanced Detection and Recognition Technology Development for Unmanned Vehicles</a:t>
              </a:r>
              <a:endParaRPr lang="ko-KR" altLang="en-US" sz="1200" b="1" dirty="0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16250" t="19626" r="16250" b="12876"/>
          <a:stretch/>
        </p:blipFill>
        <p:spPr>
          <a:xfrm>
            <a:off x="11578659" y="12451604"/>
            <a:ext cx="98791" cy="98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8889" y="3879062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경청해 주셔서 감사합니다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681371-59EC-47E9-BF13-68F9BB498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" y="6464788"/>
            <a:ext cx="10666549" cy="54591"/>
          </a:xfrm>
          <a:prstGeom prst="rect">
            <a:avLst/>
          </a:prstGeom>
        </p:spPr>
      </p:pic>
      <p:pic>
        <p:nvPicPr>
          <p:cNvPr id="27" name="Picture 6" descr="서울대학교 정장">
            <a:extLst>
              <a:ext uri="{FF2B5EF4-FFF2-40B4-BE49-F238E27FC236}">
                <a16:creationId xmlns:a16="http://schemas.microsoft.com/office/drawing/2014/main" id="{0E5EE764-BD6D-44CA-8D68-8548951C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1" y="6578840"/>
            <a:ext cx="952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www.sejongpr.ac.kr/dataview/sejong_pr/temp/DEI20150601110630.png">
            <a:extLst>
              <a:ext uri="{FF2B5EF4-FFF2-40B4-BE49-F238E27FC236}">
                <a16:creationId xmlns:a16="http://schemas.microsoft.com/office/drawing/2014/main" id="{68F420A9-B442-46E6-898F-D05AD4BC3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5" t="3487" r="36618" b="4988"/>
          <a:stretch/>
        </p:blipFill>
        <p:spPr bwMode="auto">
          <a:xfrm>
            <a:off x="1422793" y="6566083"/>
            <a:ext cx="914400" cy="9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BC35197-7CEE-4396-8AAB-4A69DBFE5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565" y="6593977"/>
            <a:ext cx="858533" cy="903176"/>
          </a:xfrm>
          <a:prstGeom prst="rect">
            <a:avLst/>
          </a:prstGeom>
        </p:spPr>
      </p:pic>
      <p:pic>
        <p:nvPicPr>
          <p:cNvPr id="32" name="Picture 12" descr="심볼마크">
            <a:extLst>
              <a:ext uri="{FF2B5EF4-FFF2-40B4-BE49-F238E27FC236}">
                <a16:creationId xmlns:a16="http://schemas.microsoft.com/office/drawing/2014/main" id="{68D94B5B-E091-41CB-8077-14FC5D30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0" y="6632977"/>
            <a:ext cx="825176" cy="82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KAIST 로고">
            <a:extLst>
              <a:ext uri="{FF2B5EF4-FFF2-40B4-BE49-F238E27FC236}">
                <a16:creationId xmlns:a16="http://schemas.microsoft.com/office/drawing/2014/main" id="{00E76E7C-1448-4B6C-A101-09C552CB8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4" r="28953"/>
          <a:stretch/>
        </p:blipFill>
        <p:spPr bwMode="auto">
          <a:xfrm>
            <a:off x="5443633" y="6608762"/>
            <a:ext cx="1568896" cy="8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https://www.hongik.ac.kr/front/images/local/pic_ui_01_01.png">
            <a:extLst>
              <a:ext uri="{FF2B5EF4-FFF2-40B4-BE49-F238E27FC236}">
                <a16:creationId xmlns:a16="http://schemas.microsoft.com/office/drawing/2014/main" id="{B536BE2D-C048-4D4E-9999-AA0DBC15D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8183" r="19761" b="31530"/>
          <a:stretch/>
        </p:blipFill>
        <p:spPr bwMode="auto">
          <a:xfrm>
            <a:off x="4424018" y="6616415"/>
            <a:ext cx="885243" cy="8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3C9F275-76EE-402E-9552-14E3BCFD8B6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"/>
          <a:stretch/>
        </p:blipFill>
        <p:spPr>
          <a:xfrm>
            <a:off x="7146900" y="6716188"/>
            <a:ext cx="3402946" cy="6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56079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295018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674563" y="6516935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가용범위 확장 </a:t>
            </a: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(&gt;100km)</a:t>
            </a: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을 위한 분리형 </a:t>
            </a: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Network RTK </a:t>
            </a:r>
            <a:r>
              <a:rPr lang="ko-KR" altLang="en-US" sz="1800" b="1" dirty="0">
                <a:solidFill>
                  <a:schemeClr val="bg1"/>
                </a:solidFill>
                <a:sym typeface="Wingdings" panose="05000000000000000000" pitchFamily="2" charset="2"/>
              </a:rPr>
              <a:t>보정정보 생성 기술</a:t>
            </a:r>
            <a:endParaRPr lang="en-US" altLang="ko-KR" sz="18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1B11B16F-96B6-456A-BA1C-07153D03B9BF}"/>
              </a:ext>
            </a:extLst>
          </p:cNvPr>
          <p:cNvGrpSpPr/>
          <p:nvPr/>
        </p:nvGrpSpPr>
        <p:grpSpPr>
          <a:xfrm>
            <a:off x="-267929" y="1959995"/>
            <a:ext cx="5713458" cy="4268908"/>
            <a:chOff x="-1275736" y="833286"/>
            <a:chExt cx="5824700" cy="5380062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B2CFD8B7-C350-438D-9C48-83D52C6EF0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9881" y="5837907"/>
              <a:ext cx="3941905" cy="2874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421B4220-BA81-4938-99EF-C3F7A0040009}"/>
                </a:ext>
              </a:extLst>
            </p:cNvPr>
            <p:cNvCxnSpPr/>
            <p:nvPr/>
          </p:nvCxnSpPr>
          <p:spPr bwMode="auto">
            <a:xfrm flipH="1" flipV="1">
              <a:off x="308417" y="4369267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F8DB9A4-0868-4DF6-B8E0-3C539933B874}"/>
                </a:ext>
              </a:extLst>
            </p:cNvPr>
            <p:cNvSpPr txBox="1"/>
            <p:nvPr/>
          </p:nvSpPr>
          <p:spPr>
            <a:xfrm rot="16200000">
              <a:off x="-584407" y="5046577"/>
              <a:ext cx="1444657" cy="313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latin typeface="+mn-ea"/>
                  <a:cs typeface="Times New Roman" panose="02020603050405020304" pitchFamily="18" charset="0"/>
                </a:rPr>
                <a:t>오차 합계</a:t>
              </a:r>
            </a:p>
          </p:txBody>
        </p:sp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F4224839-83A1-4C76-98D1-B2A0D61B5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2" y="5854308"/>
              <a:ext cx="352617" cy="346197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4D40AA98-90BB-440D-A733-7D8B01B6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709" y="5861737"/>
              <a:ext cx="352617" cy="346197"/>
            </a:xfrm>
            <a:prstGeom prst="rect">
              <a:avLst/>
            </a:prstGeom>
          </p:spPr>
        </p:pic>
        <p:pic>
          <p:nvPicPr>
            <p:cNvPr id="224" name="그림 223">
              <a:extLst>
                <a:ext uri="{FF2B5EF4-FFF2-40B4-BE49-F238E27FC236}">
                  <a16:creationId xmlns:a16="http://schemas.microsoft.com/office/drawing/2014/main" id="{D8B2CBD6-8A7E-408E-8D4B-9DBA32CD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892" y="5867151"/>
              <a:ext cx="352617" cy="346197"/>
            </a:xfrm>
            <a:prstGeom prst="rect">
              <a:avLst/>
            </a:prstGeom>
          </p:spPr>
        </p:pic>
        <p:pic>
          <p:nvPicPr>
            <p:cNvPr id="225" name="Picture 18">
              <a:extLst>
                <a:ext uri="{FF2B5EF4-FFF2-40B4-BE49-F238E27FC236}">
                  <a16:creationId xmlns:a16="http://schemas.microsoft.com/office/drawing/2014/main" id="{A85EDACC-5E6B-455A-AA0C-035163A6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298" y="5913939"/>
              <a:ext cx="519806" cy="211515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4FD39BB-3529-46E4-9A1E-1FFD3617328B}"/>
                </a:ext>
              </a:extLst>
            </p:cNvPr>
            <p:cNvSpPr txBox="1"/>
            <p:nvPr/>
          </p:nvSpPr>
          <p:spPr>
            <a:xfrm>
              <a:off x="3890362" y="5881394"/>
              <a:ext cx="658602" cy="32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b="1" dirty="0">
                  <a:latin typeface="+mn-ea"/>
                  <a:cs typeface="Times New Roman" panose="02020603050405020304" pitchFamily="18" charset="0"/>
                </a:rPr>
                <a:t>위치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790E0FF9-BA83-4AAF-8CB9-84E37A43C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17" y="4749267"/>
              <a:ext cx="0" cy="28143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9EBDA776-7B26-437F-80BD-0718645FD8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0201" y="4763731"/>
              <a:ext cx="0" cy="4547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61D64D98-96A0-4C8D-9707-2E8CE5E4D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070" y="4867556"/>
              <a:ext cx="0" cy="3600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63E1008-B907-4F83-B70A-7A510BDB6CDE}"/>
                </a:ext>
              </a:extLst>
            </p:cNvPr>
            <p:cNvCxnSpPr>
              <a:cxnSpLocks/>
            </p:cNvCxnSpPr>
            <p:nvPr/>
          </p:nvCxnSpPr>
          <p:spPr>
            <a:xfrm>
              <a:off x="544017" y="5569972"/>
              <a:ext cx="0" cy="27259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17E0F4CE-D0E0-4846-93B2-6F82E2CCD31B}"/>
                </a:ext>
              </a:extLst>
            </p:cNvPr>
            <p:cNvCxnSpPr>
              <a:cxnSpLocks/>
            </p:cNvCxnSpPr>
            <p:nvPr/>
          </p:nvCxnSpPr>
          <p:spPr>
            <a:xfrm>
              <a:off x="2249865" y="5513441"/>
              <a:ext cx="672" cy="34141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93374F59-21F5-48A9-AE7D-2F3D9A93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375734" y="5572434"/>
              <a:ext cx="672" cy="2750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C79451F1-7532-40DA-B925-C6A74D748969}"/>
                </a:ext>
              </a:extLst>
            </p:cNvPr>
            <p:cNvGrpSpPr/>
            <p:nvPr/>
          </p:nvGrpSpPr>
          <p:grpSpPr>
            <a:xfrm>
              <a:off x="3924971" y="3618279"/>
              <a:ext cx="2458" cy="2239037"/>
              <a:chOff x="8643227" y="3743639"/>
              <a:chExt cx="2458" cy="2239037"/>
            </a:xfrm>
          </p:grpSpPr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474F0485-05D4-4A78-BEF5-864F68B9C3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45685" y="3743639"/>
                <a:ext cx="0" cy="69254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EF623F48-CA73-4D25-A78C-EE06679873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43227" y="5311874"/>
                <a:ext cx="0" cy="670802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EDD6294E-9302-481C-9CE0-8122DC27C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5014" y="4408238"/>
                <a:ext cx="0" cy="91347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F571E962-598E-4714-9067-36CD76C91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17" y="5026744"/>
              <a:ext cx="0" cy="5628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AB108715-A204-42D6-B0EC-4E67084AA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0201" y="5203725"/>
              <a:ext cx="0" cy="3170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2EBCFE1-A3BC-40DA-AE80-1610702688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070" y="5218472"/>
              <a:ext cx="0" cy="3515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원호 236">
              <a:extLst>
                <a:ext uri="{FF2B5EF4-FFF2-40B4-BE49-F238E27FC236}">
                  <a16:creationId xmlns:a16="http://schemas.microsoft.com/office/drawing/2014/main" id="{4DA6DD67-56DA-40A8-ACFA-89E6C4B37CA5}"/>
                </a:ext>
              </a:extLst>
            </p:cNvPr>
            <p:cNvSpPr/>
            <p:nvPr/>
          </p:nvSpPr>
          <p:spPr>
            <a:xfrm flipH="1">
              <a:off x="-1275736" y="833286"/>
              <a:ext cx="5397910" cy="4033685"/>
            </a:xfrm>
            <a:prstGeom prst="arc">
              <a:avLst>
                <a:gd name="adj1" fmla="val 3934519"/>
                <a:gd name="adj2" fmla="val 9807765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5720B39C-51A8-4FD2-8F4B-0310B2172E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7733" y="4180056"/>
              <a:ext cx="3310937" cy="75510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2" name="원호 241">
            <a:extLst>
              <a:ext uri="{FF2B5EF4-FFF2-40B4-BE49-F238E27FC236}">
                <a16:creationId xmlns:a16="http://schemas.microsoft.com/office/drawing/2014/main" id="{AB42E46B-B8BE-4AA9-85F0-2BE57A9D01C8}"/>
              </a:ext>
            </a:extLst>
          </p:cNvPr>
          <p:cNvSpPr/>
          <p:nvPr/>
        </p:nvSpPr>
        <p:spPr>
          <a:xfrm>
            <a:off x="3130615" y="4859605"/>
            <a:ext cx="6968613" cy="918647"/>
          </a:xfrm>
          <a:prstGeom prst="arc">
            <a:avLst>
              <a:gd name="adj1" fmla="val 110364"/>
              <a:gd name="adj2" fmla="val 6327274"/>
            </a:avLst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49537A-6F97-4E5E-A38C-5A1E2682DEB8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0345" y="3842033"/>
            <a:ext cx="3384896" cy="283335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7C0CF1B7-8166-49DC-9396-EE834CBA8F4F}"/>
              </a:ext>
            </a:extLst>
          </p:cNvPr>
          <p:cNvCxnSpPr>
            <a:cxnSpLocks/>
          </p:cNvCxnSpPr>
          <p:nvPr/>
        </p:nvCxnSpPr>
        <p:spPr bwMode="auto">
          <a:xfrm>
            <a:off x="9962643" y="3869610"/>
            <a:ext cx="2458" cy="2614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C89A7F4F-EFC7-4986-B974-CA1930DB122E}"/>
              </a:ext>
            </a:extLst>
          </p:cNvPr>
          <p:cNvGrpSpPr/>
          <p:nvPr/>
        </p:nvGrpSpPr>
        <p:grpSpPr>
          <a:xfrm>
            <a:off x="6015238" y="5174587"/>
            <a:ext cx="4248912" cy="960949"/>
            <a:chOff x="46951" y="4340889"/>
            <a:chExt cx="4248912" cy="1985550"/>
          </a:xfrm>
        </p:grpSpPr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2470D346-A9AD-4DDA-A034-6BA236B87EDA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CBA96DE3-828A-492C-8136-C7AD4847D03B}"/>
                </a:ext>
              </a:extLst>
            </p:cNvPr>
            <p:cNvGrpSpPr/>
            <p:nvPr/>
          </p:nvGrpSpPr>
          <p:grpSpPr>
            <a:xfrm>
              <a:off x="46951" y="4340889"/>
              <a:ext cx="4248912" cy="1985550"/>
              <a:chOff x="46951" y="4340889"/>
              <a:chExt cx="4248912" cy="1985550"/>
            </a:xfrm>
          </p:grpSpPr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EB85890E-377B-4243-A222-9C6C309286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30BBF083-C388-4F74-9611-6170E49561C5}"/>
                  </a:ext>
                </a:extLst>
              </p:cNvPr>
              <p:cNvSpPr txBox="1"/>
              <p:nvPr/>
            </p:nvSpPr>
            <p:spPr>
              <a:xfrm rot="16200000">
                <a:off x="-807324" y="5195164"/>
                <a:ext cx="1985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 err="1">
                    <a:solidFill>
                      <a:srgbClr val="0070C0"/>
                    </a:solidFill>
                    <a:latin typeface="+mn-ea"/>
                    <a:cs typeface="Times New Roman" panose="02020603050405020304" pitchFamily="18" charset="0"/>
                  </a:rPr>
                  <a:t>대류층</a:t>
                </a:r>
                <a:endParaRPr kumimoji="1" lang="ko-KR" altLang="en-US" sz="1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50" name="그림 249">
            <a:extLst>
              <a:ext uri="{FF2B5EF4-FFF2-40B4-BE49-F238E27FC236}">
                <a16:creationId xmlns:a16="http://schemas.microsoft.com/office/drawing/2014/main" id="{D964E15E-3FEB-41BB-AA4B-A7069D4E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126" y="6030365"/>
            <a:ext cx="352617" cy="264863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B0395012-4AAB-430F-A282-8905C4C0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73" y="6036048"/>
            <a:ext cx="352617" cy="26486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7283D08-4CA7-49E2-AA76-5A1C36C5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256" y="6028907"/>
            <a:ext cx="352617" cy="264863"/>
          </a:xfrm>
          <a:prstGeom prst="rect">
            <a:avLst/>
          </a:prstGeom>
        </p:spPr>
      </p:pic>
      <p:pic>
        <p:nvPicPr>
          <p:cNvPr id="253" name="Picture 18">
            <a:extLst>
              <a:ext uri="{FF2B5EF4-FFF2-40B4-BE49-F238E27FC236}">
                <a16:creationId xmlns:a16="http://schemas.microsoft.com/office/drawing/2014/main" id="{06837E72-3837-485F-86E8-FE04CCB8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62" y="6075986"/>
            <a:ext cx="519806" cy="161822"/>
          </a:xfrm>
          <a:prstGeom prst="rect">
            <a:avLst/>
          </a:prstGeom>
        </p:spPr>
      </p:pic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CDD96D66-4359-42DE-8F95-C1464F49B17D}"/>
              </a:ext>
            </a:extLst>
          </p:cNvPr>
          <p:cNvGrpSpPr/>
          <p:nvPr/>
        </p:nvGrpSpPr>
        <p:grpSpPr>
          <a:xfrm flipV="1">
            <a:off x="6580345" y="3837652"/>
            <a:ext cx="3377381" cy="529843"/>
            <a:chOff x="5228303" y="2536724"/>
            <a:chExt cx="3377381" cy="670802"/>
          </a:xfrm>
        </p:grpSpPr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E1DE04F1-3C06-45FC-B7F9-58E094AEC2CF}"/>
                </a:ext>
              </a:extLst>
            </p:cNvPr>
            <p:cNvCxnSpPr>
              <a:cxnSpLocks/>
            </p:cNvCxnSpPr>
            <p:nvPr/>
          </p:nvCxnSpPr>
          <p:spPr>
            <a:xfrm>
              <a:off x="5228303" y="2575141"/>
              <a:ext cx="0" cy="27259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CBB6B74E-B0A8-4C2C-8567-1B86D9D4F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3897" y="2536724"/>
              <a:ext cx="1787" cy="67080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C658F102-E93E-4609-9DA8-16996E933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6993" y="2571832"/>
              <a:ext cx="7375" cy="44285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4A01676-1C48-4EC5-AC58-6701CB074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716" y="2575824"/>
              <a:ext cx="7374" cy="34601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0EC4B672-4A26-4FE8-BC68-D892FDA06C32}"/>
              </a:ext>
            </a:extLst>
          </p:cNvPr>
          <p:cNvGrpSpPr/>
          <p:nvPr/>
        </p:nvGrpSpPr>
        <p:grpSpPr>
          <a:xfrm>
            <a:off x="6577887" y="5481070"/>
            <a:ext cx="3384755" cy="513206"/>
            <a:chOff x="5220929" y="2507221"/>
            <a:chExt cx="3384755" cy="670802"/>
          </a:xfrm>
        </p:grpSpPr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66511570-E852-4B67-AB6F-BC0022DD6C3D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29" y="2875931"/>
              <a:ext cx="0" cy="27259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261DFA9C-4646-48B9-860E-F57706562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3897" y="2507221"/>
              <a:ext cx="1787" cy="67080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6424934A-A94C-4043-AFE0-3141F309C48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452" y="2819400"/>
              <a:ext cx="672" cy="34141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A8B5DA70-4A05-4B3D-B224-BB0927B6DA7D}"/>
                </a:ext>
              </a:extLst>
            </p:cNvPr>
            <p:cNvCxnSpPr>
              <a:cxnSpLocks/>
            </p:cNvCxnSpPr>
            <p:nvPr/>
          </p:nvCxnSpPr>
          <p:spPr>
            <a:xfrm>
              <a:off x="6034549" y="2878393"/>
              <a:ext cx="672" cy="2750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원호 263">
            <a:extLst>
              <a:ext uri="{FF2B5EF4-FFF2-40B4-BE49-F238E27FC236}">
                <a16:creationId xmlns:a16="http://schemas.microsoft.com/office/drawing/2014/main" id="{A3016631-09FE-409E-B6E6-0EC5D8FBC5EB}"/>
              </a:ext>
            </a:extLst>
          </p:cNvPr>
          <p:cNvSpPr/>
          <p:nvPr/>
        </p:nvSpPr>
        <p:spPr>
          <a:xfrm flipH="1">
            <a:off x="5968287" y="3965951"/>
            <a:ext cx="3994032" cy="1000807"/>
          </a:xfrm>
          <a:prstGeom prst="arc">
            <a:avLst>
              <a:gd name="adj1" fmla="val 921241"/>
              <a:gd name="adj2" fmla="val 10674594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84C7A225-339E-4FB5-934E-6E66171D7C17}"/>
              </a:ext>
            </a:extLst>
          </p:cNvPr>
          <p:cNvGrpSpPr/>
          <p:nvPr/>
        </p:nvGrpSpPr>
        <p:grpSpPr>
          <a:xfrm>
            <a:off x="6570513" y="4542015"/>
            <a:ext cx="3386898" cy="698864"/>
            <a:chOff x="5218471" y="3275072"/>
            <a:chExt cx="3386898" cy="913471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9D11094C-573F-4D62-8A3C-A2F66602E79E}"/>
                </a:ext>
              </a:extLst>
            </p:cNvPr>
            <p:cNvGrpSpPr/>
            <p:nvPr/>
          </p:nvGrpSpPr>
          <p:grpSpPr>
            <a:xfrm flipH="1" flipV="1">
              <a:off x="5218471" y="3275072"/>
              <a:ext cx="3386898" cy="913471"/>
              <a:chOff x="5235992" y="2615131"/>
              <a:chExt cx="3386898" cy="913471"/>
            </a:xfrm>
          </p:grpSpPr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77F49B1B-3749-4661-8A22-0F902F974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5992" y="2615131"/>
                <a:ext cx="2143" cy="91347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3DF0FF14-2A09-4796-A851-298D6D544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0432" y="2629877"/>
                <a:ext cx="2458" cy="53831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EAEFACA1-BD26-4124-AC7D-C77340EAB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452" y="2637251"/>
                <a:ext cx="4916" cy="31709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43097FBF-7141-48CA-8FEB-ACF145205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2091" y="3827209"/>
              <a:ext cx="2458" cy="3515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A0DCA323-DEFF-44D6-8431-0DC9CCBE08E9}"/>
              </a:ext>
            </a:extLst>
          </p:cNvPr>
          <p:cNvGrpSpPr/>
          <p:nvPr/>
        </p:nvGrpSpPr>
        <p:grpSpPr>
          <a:xfrm>
            <a:off x="6021512" y="3358073"/>
            <a:ext cx="4232806" cy="1135546"/>
            <a:chOff x="63057" y="4302795"/>
            <a:chExt cx="4232806" cy="1971428"/>
          </a:xfrm>
        </p:grpSpPr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50AF8556-5517-442C-990E-5642D3B23530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90EA269A-6659-4554-9D3B-8C91DDF886EA}"/>
                </a:ext>
              </a:extLst>
            </p:cNvPr>
            <p:cNvGrpSpPr/>
            <p:nvPr/>
          </p:nvGrpSpPr>
          <p:grpSpPr>
            <a:xfrm>
              <a:off x="63057" y="4302795"/>
              <a:ext cx="4232806" cy="1971428"/>
              <a:chOff x="63057" y="4302795"/>
              <a:chExt cx="4232806" cy="1971428"/>
            </a:xfrm>
          </p:grpSpPr>
          <p:cxnSp>
            <p:nvCxnSpPr>
              <p:cNvPr id="274" name="직선 화살표 연결선 273">
                <a:extLst>
                  <a:ext uri="{FF2B5EF4-FFF2-40B4-BE49-F238E27FC236}">
                    <a16:creationId xmlns:a16="http://schemas.microsoft.com/office/drawing/2014/main" id="{00C5D9DF-743E-4C26-9542-60766ECD32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ABF22092-F618-4F6B-B60A-7970E12C74BB}"/>
                  </a:ext>
                </a:extLst>
              </p:cNvPr>
              <p:cNvSpPr txBox="1"/>
              <p:nvPr/>
            </p:nvSpPr>
            <p:spPr>
              <a:xfrm rot="16200000">
                <a:off x="-691824" y="5057676"/>
                <a:ext cx="19714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solidFill>
                      <a:srgbClr val="00B050"/>
                    </a:solidFill>
                    <a:latin typeface="+mn-ea"/>
                    <a:cs typeface="Times New Roman" panose="02020603050405020304" pitchFamily="18" charset="0"/>
                  </a:rPr>
                  <a:t>위성 궤도</a:t>
                </a:r>
              </a:p>
            </p:txBody>
          </p:sp>
        </p:grp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D69FEBD2-7D9B-4E19-BA7F-8EBCA690853E}"/>
              </a:ext>
            </a:extLst>
          </p:cNvPr>
          <p:cNvGrpSpPr/>
          <p:nvPr/>
        </p:nvGrpSpPr>
        <p:grpSpPr>
          <a:xfrm>
            <a:off x="6024632" y="4365929"/>
            <a:ext cx="4241979" cy="998878"/>
            <a:chOff x="53884" y="4504456"/>
            <a:chExt cx="4241979" cy="1734157"/>
          </a:xfrm>
        </p:grpSpPr>
        <p:cxnSp>
          <p:nvCxnSpPr>
            <p:cNvPr id="277" name="직선 화살표 연결선 276">
              <a:extLst>
                <a:ext uri="{FF2B5EF4-FFF2-40B4-BE49-F238E27FC236}">
                  <a16:creationId xmlns:a16="http://schemas.microsoft.com/office/drawing/2014/main" id="{21CF8EA4-A234-4AC9-BE1F-C7F4C0ABE7F1}"/>
                </a:ext>
              </a:extLst>
            </p:cNvPr>
            <p:cNvCxnSpPr/>
            <p:nvPr/>
          </p:nvCxnSpPr>
          <p:spPr bwMode="auto">
            <a:xfrm flipH="1" flipV="1">
              <a:off x="362494" y="4504456"/>
              <a:ext cx="6212" cy="14612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93EEC03E-83A9-4DF5-85F3-67B7803124A6}"/>
                </a:ext>
              </a:extLst>
            </p:cNvPr>
            <p:cNvGrpSpPr/>
            <p:nvPr/>
          </p:nvGrpSpPr>
          <p:grpSpPr>
            <a:xfrm>
              <a:off x="53884" y="4613054"/>
              <a:ext cx="4241979" cy="1625559"/>
              <a:chOff x="53884" y="4613054"/>
              <a:chExt cx="4241979" cy="1625559"/>
            </a:xfrm>
          </p:grpSpPr>
          <p:cxnSp>
            <p:nvCxnSpPr>
              <p:cNvPr id="279" name="직선 화살표 연결선 278">
                <a:extLst>
                  <a:ext uri="{FF2B5EF4-FFF2-40B4-BE49-F238E27FC236}">
                    <a16:creationId xmlns:a16="http://schemas.microsoft.com/office/drawing/2014/main" id="{BE0717FF-0DCE-43D7-8AFA-28504022A6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958" y="5973096"/>
                <a:ext cx="3941905" cy="2874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46E69530-65CA-484F-A95B-6E98A530B6F9}"/>
                  </a:ext>
                </a:extLst>
              </p:cNvPr>
              <p:cNvSpPr txBox="1"/>
              <p:nvPr/>
            </p:nvSpPr>
            <p:spPr>
              <a:xfrm rot="16200000">
                <a:off x="-620396" y="5287334"/>
                <a:ext cx="16255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전리층</a:t>
                </a:r>
                <a:r>
                  <a:rPr kumimoji="1" lang="ko-KR" altLang="en-US" sz="1200" b="1" dirty="0">
                    <a:latin typeface="+mn-ea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B7D05490-23DB-40BD-911C-64FE71927632}"/>
              </a:ext>
            </a:extLst>
          </p:cNvPr>
          <p:cNvSpPr txBox="1"/>
          <p:nvPr/>
        </p:nvSpPr>
        <p:spPr>
          <a:xfrm>
            <a:off x="9944682" y="6024760"/>
            <a:ext cx="658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latin typeface="+mn-ea"/>
                <a:cs typeface="Times New Roman" panose="02020603050405020304" pitchFamily="18" charset="0"/>
              </a:rPr>
              <a:t>위치</a:t>
            </a:r>
          </a:p>
        </p:txBody>
      </p:sp>
      <p:sp>
        <p:nvSpPr>
          <p:cNvPr id="282" name="오른쪽 화살표 225">
            <a:extLst>
              <a:ext uri="{FF2B5EF4-FFF2-40B4-BE49-F238E27FC236}">
                <a16:creationId xmlns:a16="http://schemas.microsoft.com/office/drawing/2014/main" id="{D75560A4-8BC1-4CDC-B11B-71662E41C481}"/>
              </a:ext>
            </a:extLst>
          </p:cNvPr>
          <p:cNvSpPr/>
          <p:nvPr/>
        </p:nvSpPr>
        <p:spPr>
          <a:xfrm>
            <a:off x="5185202" y="4918450"/>
            <a:ext cx="404915" cy="45724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B8C6ECFC-C7B6-445B-B0E5-664769B79E4A}"/>
              </a:ext>
            </a:extLst>
          </p:cNvPr>
          <p:cNvSpPr txBox="1"/>
          <p:nvPr/>
        </p:nvSpPr>
        <p:spPr>
          <a:xfrm>
            <a:off x="5994772" y="1911468"/>
            <a:ext cx="8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기존 </a:t>
            </a:r>
            <a:r>
              <a:rPr lang="en-US" altLang="ko-KR" sz="1800" b="1" dirty="0"/>
              <a:t>:</a:t>
            </a:r>
            <a:endParaRPr lang="ko-KR" altLang="en-US" sz="1800" b="1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422082D-B0A1-4E44-9D65-C65E9ECA991D}"/>
              </a:ext>
            </a:extLst>
          </p:cNvPr>
          <p:cNvSpPr/>
          <p:nvPr/>
        </p:nvSpPr>
        <p:spPr>
          <a:xfrm>
            <a:off x="6786278" y="1979100"/>
            <a:ext cx="3556379" cy="234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위성 궤도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전리층 </a:t>
            </a:r>
            <a:r>
              <a:rPr lang="en-US" altLang="ko-KR" sz="1600" b="1" dirty="0"/>
              <a:t>+ </a:t>
            </a:r>
            <a:r>
              <a:rPr lang="ko-KR" altLang="en-US" sz="1600" b="1" dirty="0" err="1"/>
              <a:t>대류층</a:t>
            </a:r>
            <a:r>
              <a:rPr lang="ko-KR" altLang="en-US" sz="1600" b="1" dirty="0"/>
              <a:t> 총합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F7D285A-CABA-40CC-8B6E-7727843D7560}"/>
              </a:ext>
            </a:extLst>
          </p:cNvPr>
          <p:cNvSpPr txBox="1"/>
          <p:nvPr/>
        </p:nvSpPr>
        <p:spPr>
          <a:xfrm>
            <a:off x="6024513" y="2404563"/>
            <a:ext cx="81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FF"/>
                </a:solidFill>
              </a:rPr>
              <a:t>제안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endParaRPr lang="ko-KR" altLang="en-US" sz="1800" b="1" dirty="0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F3A9DCA-50BA-42E6-A29A-3A591D3125D7}"/>
              </a:ext>
            </a:extLst>
          </p:cNvPr>
          <p:cNvSpPr/>
          <p:nvPr/>
        </p:nvSpPr>
        <p:spPr>
          <a:xfrm>
            <a:off x="8257353" y="2484583"/>
            <a:ext cx="841300" cy="2092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전리층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F6D607C-7298-4C5B-BD76-42089CEE73ED}"/>
              </a:ext>
            </a:extLst>
          </p:cNvPr>
          <p:cNvSpPr/>
          <p:nvPr/>
        </p:nvSpPr>
        <p:spPr>
          <a:xfrm>
            <a:off x="9464402" y="2484583"/>
            <a:ext cx="874250" cy="2092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대류층</a:t>
            </a:r>
            <a:endParaRPr lang="ko-KR" altLang="en-US" sz="1600" b="1" dirty="0"/>
          </a:p>
        </p:txBody>
      </p:sp>
      <p:sp>
        <p:nvSpPr>
          <p:cNvPr id="289" name="더하기 기호 123">
            <a:extLst>
              <a:ext uri="{FF2B5EF4-FFF2-40B4-BE49-F238E27FC236}">
                <a16:creationId xmlns:a16="http://schemas.microsoft.com/office/drawing/2014/main" id="{FB10A540-A8C7-4978-9838-210C7EACD16C}"/>
              </a:ext>
            </a:extLst>
          </p:cNvPr>
          <p:cNvSpPr/>
          <p:nvPr/>
        </p:nvSpPr>
        <p:spPr>
          <a:xfrm>
            <a:off x="9137537" y="2484583"/>
            <a:ext cx="287980" cy="20929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608EFFBE-B8A7-4A38-9F53-D16D432CAD67}"/>
              </a:ext>
            </a:extLst>
          </p:cNvPr>
          <p:cNvCxnSpPr>
            <a:cxnSpLocks/>
            <a:stCxn id="285" idx="2"/>
            <a:endCxn id="287" idx="0"/>
          </p:cNvCxnSpPr>
          <p:nvPr/>
        </p:nvCxnSpPr>
        <p:spPr>
          <a:xfrm>
            <a:off x="8564468" y="2213169"/>
            <a:ext cx="113535" cy="2714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323BE2A-12C0-4A1F-83EE-C244D1D67402}"/>
              </a:ext>
            </a:extLst>
          </p:cNvPr>
          <p:cNvCxnSpPr>
            <a:cxnSpLocks/>
            <a:stCxn id="285" idx="2"/>
            <a:endCxn id="288" idx="0"/>
          </p:cNvCxnSpPr>
          <p:nvPr/>
        </p:nvCxnSpPr>
        <p:spPr>
          <a:xfrm>
            <a:off x="8564468" y="2213169"/>
            <a:ext cx="1337059" cy="2714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BCA822A0-F59C-46DE-BACE-C3A090A728EE}"/>
              </a:ext>
            </a:extLst>
          </p:cNvPr>
          <p:cNvCxnSpPr>
            <a:cxnSpLocks/>
            <a:stCxn id="285" idx="2"/>
            <a:endCxn id="296" idx="0"/>
          </p:cNvCxnSpPr>
          <p:nvPr/>
        </p:nvCxnSpPr>
        <p:spPr>
          <a:xfrm flipH="1">
            <a:off x="7338942" y="2213169"/>
            <a:ext cx="1225526" cy="2714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E0F84F9-8F31-44F8-A5B1-C2F41EE68F3B}"/>
              </a:ext>
            </a:extLst>
          </p:cNvPr>
          <p:cNvSpPr/>
          <p:nvPr/>
        </p:nvSpPr>
        <p:spPr>
          <a:xfrm>
            <a:off x="5994772" y="1746949"/>
            <a:ext cx="4479659" cy="1440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98C0369-F0ED-4DEB-B811-4164BE4CA49D}"/>
              </a:ext>
            </a:extLst>
          </p:cNvPr>
          <p:cNvSpPr txBox="1"/>
          <p:nvPr/>
        </p:nvSpPr>
        <p:spPr>
          <a:xfrm>
            <a:off x="6001436" y="1312909"/>
            <a:ext cx="285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n-ea"/>
              </a:rPr>
              <a:t>[Network RTK </a:t>
            </a:r>
            <a:r>
              <a:rPr lang="ko-KR" altLang="en-US" sz="1800" b="1" dirty="0">
                <a:latin typeface="+mn-ea"/>
              </a:rPr>
              <a:t>보정정보</a:t>
            </a:r>
            <a:r>
              <a:rPr lang="en-US" altLang="ko-KR" sz="1800" b="1" dirty="0">
                <a:latin typeface="+mn-ea"/>
              </a:rPr>
              <a:t>]</a:t>
            </a:r>
            <a:endParaRPr lang="ko-KR" altLang="en-US" sz="1800" b="1" dirty="0">
              <a:latin typeface="+mn-ea"/>
            </a:endParaRPr>
          </a:p>
        </p:txBody>
      </p:sp>
      <p:sp>
        <p:nvSpPr>
          <p:cNvPr id="295" name="내용 개체 틀 2">
            <a:extLst>
              <a:ext uri="{FF2B5EF4-FFF2-40B4-BE49-F238E27FC236}">
                <a16:creationId xmlns:a16="http://schemas.microsoft.com/office/drawing/2014/main" id="{FD083483-D968-480C-A0A0-56E617EDAE7C}"/>
              </a:ext>
            </a:extLst>
          </p:cNvPr>
          <p:cNvSpPr txBox="1">
            <a:spLocks/>
          </p:cNvSpPr>
          <p:nvPr/>
        </p:nvSpPr>
        <p:spPr bwMode="auto">
          <a:xfrm>
            <a:off x="7304958" y="2706920"/>
            <a:ext cx="263255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975" indent="-180975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ts val="800"/>
              </a:spcAft>
              <a:buClr>
                <a:srgbClr val="7893B4"/>
              </a:buClr>
              <a:buSzPct val="95000"/>
              <a:buFont typeface="Wingdings" pitchFamily="2" charset="2"/>
              <a:buChar char="§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ko-KR" b="1" dirty="0">
                <a:solidFill>
                  <a:srgbClr val="FF00FF"/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FF00FF"/>
                </a:solidFill>
                <a:sym typeface="Wingdings" panose="05000000000000000000" pitchFamily="2" charset="2"/>
              </a:rPr>
              <a:t>요소별 보정정보</a:t>
            </a:r>
            <a:r>
              <a:rPr lang="en-US" altLang="ko-KR" b="1" dirty="0">
                <a:solidFill>
                  <a:srgbClr val="FF00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AA23090-7DAD-4B23-9096-3E7D6D70D3A8}"/>
              </a:ext>
            </a:extLst>
          </p:cNvPr>
          <p:cNvSpPr/>
          <p:nvPr/>
        </p:nvSpPr>
        <p:spPr>
          <a:xfrm>
            <a:off x="6786277" y="2484583"/>
            <a:ext cx="1105329" cy="209292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위성 궤도</a:t>
            </a:r>
          </a:p>
        </p:txBody>
      </p:sp>
      <p:sp>
        <p:nvSpPr>
          <p:cNvPr id="297" name="더하기 기호 124">
            <a:extLst>
              <a:ext uri="{FF2B5EF4-FFF2-40B4-BE49-F238E27FC236}">
                <a16:creationId xmlns:a16="http://schemas.microsoft.com/office/drawing/2014/main" id="{F07D6979-29CA-4BC6-B188-BE173AFC8257}"/>
              </a:ext>
            </a:extLst>
          </p:cNvPr>
          <p:cNvSpPr/>
          <p:nvPr/>
        </p:nvSpPr>
        <p:spPr>
          <a:xfrm>
            <a:off x="7930489" y="2484583"/>
            <a:ext cx="287980" cy="20929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7F825B76-F4A2-4816-B713-F579EB22A0C6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기존 기술의 한계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dirty="0">
                <a:solidFill>
                  <a:schemeClr val="tx1"/>
                </a:solidFill>
              </a:rPr>
              <a:t>현재 </a:t>
            </a:r>
            <a:r>
              <a:rPr lang="ko-KR" altLang="en-US" sz="1600" dirty="0" err="1">
                <a:solidFill>
                  <a:schemeClr val="tx1"/>
                </a:solidFill>
              </a:rPr>
              <a:t>정밀항법</a:t>
            </a:r>
            <a:r>
              <a:rPr lang="en-US" altLang="ko-KR" sz="1600" dirty="0">
                <a:solidFill>
                  <a:schemeClr val="tx1"/>
                </a:solidFill>
              </a:rPr>
              <a:t>(Network RTK) </a:t>
            </a:r>
            <a:r>
              <a:rPr lang="ko-KR" altLang="en-US" sz="1600" dirty="0">
                <a:solidFill>
                  <a:schemeClr val="tx1"/>
                </a:solidFill>
              </a:rPr>
              <a:t>기법의 </a:t>
            </a:r>
            <a:r>
              <a:rPr lang="ko-KR" altLang="en-US" sz="1600" b="1" dirty="0">
                <a:solidFill>
                  <a:srgbClr val="FF0000"/>
                </a:solidFill>
              </a:rPr>
              <a:t>가용범위는 </a:t>
            </a:r>
            <a:r>
              <a:rPr lang="en-US" altLang="ko-KR" sz="1600" b="1" dirty="0">
                <a:solidFill>
                  <a:srgbClr val="FF0000"/>
                </a:solidFill>
              </a:rPr>
              <a:t>50~70km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600" b="1" dirty="0">
                <a:solidFill>
                  <a:srgbClr val="FF0000"/>
                </a:solidFill>
              </a:rPr>
              <a:t>기후변화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강우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태풍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</a:rPr>
              <a:t> 발생시 </a:t>
            </a:r>
            <a:r>
              <a:rPr lang="ko-KR" altLang="en-US" sz="1600" b="1" dirty="0" err="1">
                <a:solidFill>
                  <a:srgbClr val="FF0000"/>
                </a:solidFill>
              </a:rPr>
              <a:t>측위</a:t>
            </a:r>
            <a:r>
              <a:rPr lang="ko-KR" altLang="en-US" sz="1600" b="1" dirty="0">
                <a:solidFill>
                  <a:srgbClr val="FF0000"/>
                </a:solidFill>
              </a:rPr>
              <a:t> 정확도 저하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제안 기술의 특징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가용 범위 확장</a:t>
            </a:r>
            <a:r>
              <a:rPr lang="en-US" altLang="ko-KR" sz="1600" dirty="0">
                <a:solidFill>
                  <a:srgbClr val="00B050"/>
                </a:solidFill>
              </a:rPr>
              <a:t> (50km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-&gt; 100km)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악천후 대비 강건성</a:t>
            </a:r>
            <a:r>
              <a:rPr lang="ko-KR" altLang="en-US" sz="1600" dirty="0"/>
              <a:t> 확보               </a:t>
            </a:r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실시간 </a:t>
            </a:r>
            <a:r>
              <a:rPr lang="en-US" altLang="ko-KR" sz="1600" dirty="0"/>
              <a:t>(</a:t>
            </a:r>
            <a:r>
              <a:rPr lang="ko-KR" altLang="en-US" sz="1600" dirty="0"/>
              <a:t>초기 수렴 시간 </a:t>
            </a:r>
            <a:r>
              <a:rPr lang="en-US" altLang="ko-KR" sz="1600" dirty="0"/>
              <a:t>&lt; 60 sec) </a:t>
            </a:r>
            <a:r>
              <a:rPr lang="ko-KR" altLang="en-US" sz="1600" dirty="0"/>
              <a:t>위치 결정 </a:t>
            </a:r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최소 </a:t>
            </a:r>
            <a:r>
              <a:rPr lang="ko-KR" altLang="en-US" sz="1600" dirty="0" err="1">
                <a:solidFill>
                  <a:srgbClr val="00B050"/>
                </a:solidFill>
              </a:rPr>
              <a:t>기준국</a:t>
            </a:r>
            <a:r>
              <a:rPr lang="ko-KR" altLang="en-US" sz="1600" dirty="0">
                <a:solidFill>
                  <a:srgbClr val="00B050"/>
                </a:solidFill>
              </a:rPr>
              <a:t> 설치</a:t>
            </a:r>
            <a:r>
              <a:rPr lang="ko-KR" altLang="en-US" sz="1600" dirty="0"/>
              <a:t>로 서비스</a:t>
            </a:r>
            <a:endParaRPr lang="en-US" altLang="ko-KR" sz="1600" dirty="0"/>
          </a:p>
          <a:p>
            <a:pPr marL="357187" lvl="1" indent="0">
              <a:buNone/>
            </a:pPr>
            <a:r>
              <a:rPr lang="en-US" altLang="ko-KR" sz="1600" dirty="0"/>
              <a:t>      (</a:t>
            </a:r>
            <a:r>
              <a:rPr lang="ko-KR" altLang="en-US" sz="1600" dirty="0"/>
              <a:t>전국 </a:t>
            </a:r>
            <a:r>
              <a:rPr lang="ko-KR" altLang="en-US" sz="1600" dirty="0" err="1"/>
              <a:t>기준국</a:t>
            </a:r>
            <a:r>
              <a:rPr lang="ko-KR" altLang="en-US" sz="1600" dirty="0"/>
              <a:t> 수 </a:t>
            </a:r>
            <a:r>
              <a:rPr lang="en-US" altLang="ko-KR" sz="1600" dirty="0"/>
              <a:t>:  50</a:t>
            </a:r>
            <a:r>
              <a:rPr lang="ko-KR" altLang="en-US" sz="1600" dirty="0"/>
              <a:t>개 </a:t>
            </a:r>
            <a:r>
              <a:rPr lang="en-US" altLang="ko-KR" sz="1600" dirty="0"/>
              <a:t>-&gt; 20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ko-KR" altLang="en-US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416838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984174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376264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77" name="모서리가 둥근 직사각형 50">
            <a:extLst>
              <a:ext uri="{FF2B5EF4-FFF2-40B4-BE49-F238E27FC236}">
                <a16:creationId xmlns:a16="http://schemas.microsoft.com/office/drawing/2014/main" id="{1386275D-59FA-423E-8DA6-68C3D970BFC0}"/>
              </a:ext>
            </a:extLst>
          </p:cNvPr>
          <p:cNvSpPr/>
          <p:nvPr/>
        </p:nvSpPr>
        <p:spPr>
          <a:xfrm>
            <a:off x="5418708" y="1577079"/>
            <a:ext cx="4660135" cy="5203380"/>
          </a:xfrm>
          <a:prstGeom prst="roundRect">
            <a:avLst>
              <a:gd name="adj" fmla="val 118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모서리가 둥근 직사각형 50">
            <a:extLst>
              <a:ext uri="{FF2B5EF4-FFF2-40B4-BE49-F238E27FC236}">
                <a16:creationId xmlns:a16="http://schemas.microsoft.com/office/drawing/2014/main" id="{5DF17353-2DEE-40F7-86B7-F2E0C5F3BFC0}"/>
              </a:ext>
            </a:extLst>
          </p:cNvPr>
          <p:cNvSpPr/>
          <p:nvPr/>
        </p:nvSpPr>
        <p:spPr>
          <a:xfrm>
            <a:off x="788785" y="1577079"/>
            <a:ext cx="4128603" cy="5141314"/>
          </a:xfrm>
          <a:prstGeom prst="roundRect">
            <a:avLst>
              <a:gd name="adj" fmla="val 1185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직사각형 14">
            <a:extLst>
              <a:ext uri="{FF2B5EF4-FFF2-40B4-BE49-F238E27FC236}">
                <a16:creationId xmlns:a16="http://schemas.microsoft.com/office/drawing/2014/main" id="{390735B3-20A4-47D6-ABAD-C19139AF6014}"/>
              </a:ext>
            </a:extLst>
          </p:cNvPr>
          <p:cNvSpPr/>
          <p:nvPr/>
        </p:nvSpPr>
        <p:spPr>
          <a:xfrm>
            <a:off x="1665367" y="1430602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r>
              <a:rPr lang="ko-KR" altLang="en-US" sz="1600" b="1" dirty="0"/>
              <a:t>단계</a:t>
            </a:r>
          </a:p>
        </p:txBody>
      </p:sp>
      <p:sp>
        <p:nvSpPr>
          <p:cNvPr id="80" name="직사각형 14">
            <a:extLst>
              <a:ext uri="{FF2B5EF4-FFF2-40B4-BE49-F238E27FC236}">
                <a16:creationId xmlns:a16="http://schemas.microsoft.com/office/drawing/2014/main" id="{498CBB53-50EA-49F6-A049-47E70EBBF89E}"/>
              </a:ext>
            </a:extLst>
          </p:cNvPr>
          <p:cNvSpPr/>
          <p:nvPr/>
        </p:nvSpPr>
        <p:spPr>
          <a:xfrm>
            <a:off x="6479901" y="1430602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</a:t>
            </a:r>
          </a:p>
        </p:txBody>
      </p:sp>
      <p:sp>
        <p:nvSpPr>
          <p:cNvPr id="81" name="줄무늬가 있는 오른쪽 화살표[S] 40">
            <a:extLst>
              <a:ext uri="{FF2B5EF4-FFF2-40B4-BE49-F238E27FC236}">
                <a16:creationId xmlns:a16="http://schemas.microsoft.com/office/drawing/2014/main" id="{31B01F07-3223-4A3E-81B8-2263DDDE1E18}"/>
              </a:ext>
            </a:extLst>
          </p:cNvPr>
          <p:cNvSpPr/>
          <p:nvPr/>
        </p:nvSpPr>
        <p:spPr>
          <a:xfrm>
            <a:off x="4756557" y="3622309"/>
            <a:ext cx="843827" cy="760631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B6E6ED89-E209-435C-B3E5-B43FAA8CD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51" y="4279668"/>
            <a:ext cx="1169018" cy="720000"/>
          </a:xfrm>
          <a:prstGeom prst="rect">
            <a:avLst/>
          </a:prstGeom>
        </p:spPr>
      </p:pic>
      <p:pic>
        <p:nvPicPr>
          <p:cNvPr id="83" name="Picture 64" descr="MCj04339180000[1]">
            <a:extLst>
              <a:ext uri="{FF2B5EF4-FFF2-40B4-BE49-F238E27FC236}">
                <a16:creationId xmlns:a16="http://schemas.microsoft.com/office/drawing/2014/main" id="{F7B7FC98-0B5D-4FA0-A21E-CA14B27D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0857" y="4279668"/>
            <a:ext cx="66741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그래픽 83" descr="표식">
            <a:extLst>
              <a:ext uri="{FF2B5EF4-FFF2-40B4-BE49-F238E27FC236}">
                <a16:creationId xmlns:a16="http://schemas.microsoft.com/office/drawing/2014/main" id="{70456DFD-8C43-4DD4-889F-3A1628064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267" y="4144565"/>
            <a:ext cx="720000" cy="72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2D8535C-9821-4576-A91A-BEB884760005}"/>
              </a:ext>
            </a:extLst>
          </p:cNvPr>
          <p:cNvSpPr txBox="1"/>
          <p:nvPr/>
        </p:nvSpPr>
        <p:spPr>
          <a:xfrm>
            <a:off x="1049086" y="1847718"/>
            <a:ext cx="352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ym typeface="Wingdings" panose="05000000000000000000" pitchFamily="2" charset="2"/>
              </a:rPr>
              <a:t>분리형 보정정보 생성 알고리즘 설계</a:t>
            </a:r>
            <a:r>
              <a:rPr lang="en-US" altLang="ko-KR" sz="1400" b="1" dirty="0">
                <a:sym typeface="Wingdings" panose="05000000000000000000" pitchFamily="2" charset="2"/>
              </a:rPr>
              <a:t> </a:t>
            </a:r>
            <a:endParaRPr lang="ko-KR" altLang="en-US" sz="1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BB6B81-5008-47EA-9D51-7F58E375E623}"/>
              </a:ext>
            </a:extLst>
          </p:cNvPr>
          <p:cNvSpPr txBox="1"/>
          <p:nvPr/>
        </p:nvSpPr>
        <p:spPr>
          <a:xfrm>
            <a:off x="1049086" y="3576209"/>
            <a:ext cx="350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ym typeface="Wingdings" panose="05000000000000000000" pitchFamily="2" charset="2"/>
              </a:rPr>
              <a:t>시뮬레이션 데이터기반 성능 검증</a:t>
            </a:r>
            <a:endParaRPr lang="ko-KR" altLang="en-US" sz="1400" b="1" dirty="0"/>
          </a:p>
        </p:txBody>
      </p:sp>
      <p:pic>
        <p:nvPicPr>
          <p:cNvPr id="87" name="그래픽 86" descr="신문">
            <a:extLst>
              <a:ext uri="{FF2B5EF4-FFF2-40B4-BE49-F238E27FC236}">
                <a16:creationId xmlns:a16="http://schemas.microsoft.com/office/drawing/2014/main" id="{C6E645A4-BBAB-4675-869A-E1D2E9ED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2373" y="4279668"/>
            <a:ext cx="720000" cy="72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36643C8-CE9B-4036-8517-8F7609C1EB0B}"/>
              </a:ext>
            </a:extLst>
          </p:cNvPr>
          <p:cNvSpPr txBox="1"/>
          <p:nvPr/>
        </p:nvSpPr>
        <p:spPr>
          <a:xfrm>
            <a:off x="1049085" y="3933682"/>
            <a:ext cx="876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위치 정보</a:t>
            </a:r>
            <a:endParaRPr lang="ko-KR" altLang="en-US" sz="105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55BC59-1CD1-4A95-9DCF-5832BB6274AC}"/>
              </a:ext>
            </a:extLst>
          </p:cNvPr>
          <p:cNvSpPr txBox="1"/>
          <p:nvPr/>
        </p:nvSpPr>
        <p:spPr>
          <a:xfrm>
            <a:off x="2122285" y="3933682"/>
            <a:ext cx="11690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시뮬레이션 </a:t>
            </a:r>
            <a:r>
              <a:rPr lang="en-US" altLang="ko-KR" sz="1050" b="1" dirty="0">
                <a:sym typeface="Wingdings" panose="05000000000000000000" pitchFamily="2" charset="2"/>
              </a:rPr>
              <a:t>SW</a:t>
            </a:r>
            <a:endParaRPr lang="ko-KR" altLang="en-US" sz="105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66CD0F-92E6-4F75-B0A6-FF72242E5838}"/>
              </a:ext>
            </a:extLst>
          </p:cNvPr>
          <p:cNvSpPr txBox="1"/>
          <p:nvPr/>
        </p:nvSpPr>
        <p:spPr>
          <a:xfrm>
            <a:off x="3404830" y="3933682"/>
            <a:ext cx="1391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ym typeface="Wingdings" panose="05000000000000000000" pitchFamily="2" charset="2"/>
              </a:rPr>
              <a:t>시뮬레이션 데이터</a:t>
            </a:r>
            <a:endParaRPr lang="ko-KR" altLang="en-US" sz="1050" b="1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A4FD7D0-C5A5-464E-AD45-6209EFC4500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1925970" y="4060640"/>
            <a:ext cx="196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4A1A8E-F462-4E09-B128-40BF1A79D9EC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3291303" y="4060640"/>
            <a:ext cx="1135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id="{4D6EBE8B-E70A-4D52-A1D9-266181E45E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22" r="24525"/>
          <a:stretch/>
        </p:blipFill>
        <p:spPr>
          <a:xfrm>
            <a:off x="1479009" y="5198001"/>
            <a:ext cx="1387039" cy="1391003"/>
          </a:xfrm>
          <a:prstGeom prst="rect">
            <a:avLst/>
          </a:prstGeom>
        </p:spPr>
      </p:pic>
      <p:sp>
        <p:nvSpPr>
          <p:cNvPr id="94" name="직사각형 10">
            <a:extLst>
              <a:ext uri="{FF2B5EF4-FFF2-40B4-BE49-F238E27FC236}">
                <a16:creationId xmlns:a16="http://schemas.microsoft.com/office/drawing/2014/main" id="{3655D2E9-A359-4509-B7E5-D0FA52A31718}"/>
              </a:ext>
            </a:extLst>
          </p:cNvPr>
          <p:cNvSpPr/>
          <p:nvPr/>
        </p:nvSpPr>
        <p:spPr bwMode="auto">
          <a:xfrm>
            <a:off x="1623698" y="5288878"/>
            <a:ext cx="981253" cy="1265014"/>
          </a:xfrm>
          <a:custGeom>
            <a:avLst/>
            <a:gdLst>
              <a:gd name="connsiteX0" fmla="*/ 0 w 1828777"/>
              <a:gd name="connsiteY0" fmla="*/ 0 h 1503525"/>
              <a:gd name="connsiteX1" fmla="*/ 1828777 w 1828777"/>
              <a:gd name="connsiteY1" fmla="*/ 0 h 1503525"/>
              <a:gd name="connsiteX2" fmla="*/ 1828777 w 1828777"/>
              <a:gd name="connsiteY2" fmla="*/ 1503525 h 1503525"/>
              <a:gd name="connsiteX3" fmla="*/ 0 w 1828777"/>
              <a:gd name="connsiteY3" fmla="*/ 1503525 h 1503525"/>
              <a:gd name="connsiteX4" fmla="*/ 0 w 1828777"/>
              <a:gd name="connsiteY4" fmla="*/ 0 h 1503525"/>
              <a:gd name="connsiteX0" fmla="*/ 577048 w 2405825"/>
              <a:gd name="connsiteY0" fmla="*/ 0 h 2524457"/>
              <a:gd name="connsiteX1" fmla="*/ 2405825 w 2405825"/>
              <a:gd name="connsiteY1" fmla="*/ 0 h 2524457"/>
              <a:gd name="connsiteX2" fmla="*/ 2405825 w 2405825"/>
              <a:gd name="connsiteY2" fmla="*/ 1503525 h 2524457"/>
              <a:gd name="connsiteX3" fmla="*/ 0 w 2405825"/>
              <a:gd name="connsiteY3" fmla="*/ 2524457 h 2524457"/>
              <a:gd name="connsiteX4" fmla="*/ 577048 w 2405825"/>
              <a:gd name="connsiteY4" fmla="*/ 0 h 2524457"/>
              <a:gd name="connsiteX0" fmla="*/ 577048 w 2405825"/>
              <a:gd name="connsiteY0" fmla="*/ 0 h 2542213"/>
              <a:gd name="connsiteX1" fmla="*/ 2405825 w 2405825"/>
              <a:gd name="connsiteY1" fmla="*/ 0 h 2542213"/>
              <a:gd name="connsiteX2" fmla="*/ 1464792 w 2405825"/>
              <a:gd name="connsiteY2" fmla="*/ 2542213 h 2542213"/>
              <a:gd name="connsiteX3" fmla="*/ 0 w 2405825"/>
              <a:gd name="connsiteY3" fmla="*/ 2524457 h 2542213"/>
              <a:gd name="connsiteX4" fmla="*/ 577048 w 2405825"/>
              <a:gd name="connsiteY4" fmla="*/ 0 h 2542213"/>
              <a:gd name="connsiteX0" fmla="*/ 577048 w 2183884"/>
              <a:gd name="connsiteY0" fmla="*/ 0 h 2542213"/>
              <a:gd name="connsiteX1" fmla="*/ 2183884 w 2183884"/>
              <a:gd name="connsiteY1" fmla="*/ 834501 h 2542213"/>
              <a:gd name="connsiteX2" fmla="*/ 1464792 w 2183884"/>
              <a:gd name="connsiteY2" fmla="*/ 2542213 h 2542213"/>
              <a:gd name="connsiteX3" fmla="*/ 0 w 2183884"/>
              <a:gd name="connsiteY3" fmla="*/ 2524457 h 2542213"/>
              <a:gd name="connsiteX4" fmla="*/ 577048 w 2183884"/>
              <a:gd name="connsiteY4" fmla="*/ 0 h 2542213"/>
              <a:gd name="connsiteX0" fmla="*/ 577048 w 2183884"/>
              <a:gd name="connsiteY0" fmla="*/ 0 h 2524457"/>
              <a:gd name="connsiteX1" fmla="*/ 2183884 w 2183884"/>
              <a:gd name="connsiteY1" fmla="*/ 834501 h 2524457"/>
              <a:gd name="connsiteX2" fmla="*/ 1376016 w 2183884"/>
              <a:gd name="connsiteY2" fmla="*/ 2435681 h 2524457"/>
              <a:gd name="connsiteX3" fmla="*/ 0 w 2183884"/>
              <a:gd name="connsiteY3" fmla="*/ 2524457 h 2524457"/>
              <a:gd name="connsiteX4" fmla="*/ 577048 w 2183884"/>
              <a:gd name="connsiteY4" fmla="*/ 0 h 2524457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1376016 w 2636645"/>
              <a:gd name="connsiteY2" fmla="*/ 2808543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423581 w 2636645"/>
              <a:gd name="connsiteY2" fmla="*/ 2124962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640203 w 2636645"/>
              <a:gd name="connsiteY0" fmla="*/ 341131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640203 w 2636645"/>
              <a:gd name="connsiteY4" fmla="*/ 341131 h 2897319"/>
              <a:gd name="connsiteX0" fmla="*/ 640203 w 2375002"/>
              <a:gd name="connsiteY0" fmla="*/ 1174072 h 3730260"/>
              <a:gd name="connsiteX1" fmla="*/ 2375002 w 2375002"/>
              <a:gd name="connsiteY1" fmla="*/ 0 h 3730260"/>
              <a:gd name="connsiteX2" fmla="*/ 2352560 w 2375002"/>
              <a:gd name="connsiteY2" fmla="*/ 2487387 h 3730260"/>
              <a:gd name="connsiteX3" fmla="*/ 0 w 2375002"/>
              <a:gd name="connsiteY3" fmla="*/ 3730260 h 3730260"/>
              <a:gd name="connsiteX4" fmla="*/ 640203 w 2375002"/>
              <a:gd name="connsiteY4" fmla="*/ 1174072 h 3730260"/>
              <a:gd name="connsiteX0" fmla="*/ 640203 w 2749536"/>
              <a:gd name="connsiteY0" fmla="*/ 1174072 h 3730260"/>
              <a:gd name="connsiteX1" fmla="*/ 2375002 w 2749536"/>
              <a:gd name="connsiteY1" fmla="*/ 0 h 3730260"/>
              <a:gd name="connsiteX2" fmla="*/ 2749536 w 2749536"/>
              <a:gd name="connsiteY2" fmla="*/ 2527051 h 3730260"/>
              <a:gd name="connsiteX3" fmla="*/ 0 w 2749536"/>
              <a:gd name="connsiteY3" fmla="*/ 3730260 h 3730260"/>
              <a:gd name="connsiteX4" fmla="*/ 640203 w 2749536"/>
              <a:gd name="connsiteY4" fmla="*/ 1174072 h 3730260"/>
              <a:gd name="connsiteX0" fmla="*/ 640203 w 2749536"/>
              <a:gd name="connsiteY0" fmla="*/ 1499316 h 4055504"/>
              <a:gd name="connsiteX1" fmla="*/ 1644206 w 2749536"/>
              <a:gd name="connsiteY1" fmla="*/ 0 h 4055504"/>
              <a:gd name="connsiteX2" fmla="*/ 2749536 w 2749536"/>
              <a:gd name="connsiteY2" fmla="*/ 2852295 h 4055504"/>
              <a:gd name="connsiteX3" fmla="*/ 0 w 2749536"/>
              <a:gd name="connsiteY3" fmla="*/ 4055504 h 4055504"/>
              <a:gd name="connsiteX4" fmla="*/ 640203 w 2749536"/>
              <a:gd name="connsiteY4" fmla="*/ 1499316 h 4055504"/>
              <a:gd name="connsiteX0" fmla="*/ 640203 w 2749536"/>
              <a:gd name="connsiteY0" fmla="*/ 1189938 h 3746126"/>
              <a:gd name="connsiteX1" fmla="*/ 2365980 w 2749536"/>
              <a:gd name="connsiteY1" fmla="*/ 0 h 3746126"/>
              <a:gd name="connsiteX2" fmla="*/ 2749536 w 2749536"/>
              <a:gd name="connsiteY2" fmla="*/ 2542917 h 3746126"/>
              <a:gd name="connsiteX3" fmla="*/ 0 w 2749536"/>
              <a:gd name="connsiteY3" fmla="*/ 3746126 h 3746126"/>
              <a:gd name="connsiteX4" fmla="*/ 640203 w 2749536"/>
              <a:gd name="connsiteY4" fmla="*/ 1189938 h 3746126"/>
              <a:gd name="connsiteX0" fmla="*/ 640203 w 3060688"/>
              <a:gd name="connsiteY0" fmla="*/ 341131 h 2897319"/>
              <a:gd name="connsiteX1" fmla="*/ 3060688 w 3060688"/>
              <a:gd name="connsiteY1" fmla="*/ 0 h 2897319"/>
              <a:gd name="connsiteX2" fmla="*/ 2749536 w 3060688"/>
              <a:gd name="connsiteY2" fmla="*/ 1694110 h 2897319"/>
              <a:gd name="connsiteX3" fmla="*/ 0 w 3060688"/>
              <a:gd name="connsiteY3" fmla="*/ 2897319 h 2897319"/>
              <a:gd name="connsiteX4" fmla="*/ 640203 w 3060688"/>
              <a:gd name="connsiteY4" fmla="*/ 341131 h 2897319"/>
              <a:gd name="connsiteX0" fmla="*/ 640203 w 2749536"/>
              <a:gd name="connsiteY0" fmla="*/ 1142341 h 3698529"/>
              <a:gd name="connsiteX1" fmla="*/ 2375002 w 2749536"/>
              <a:gd name="connsiteY1" fmla="*/ 0 h 3698529"/>
              <a:gd name="connsiteX2" fmla="*/ 2749536 w 2749536"/>
              <a:gd name="connsiteY2" fmla="*/ 2495320 h 3698529"/>
              <a:gd name="connsiteX3" fmla="*/ 0 w 2749536"/>
              <a:gd name="connsiteY3" fmla="*/ 3698529 h 3698529"/>
              <a:gd name="connsiteX4" fmla="*/ 640203 w 2749536"/>
              <a:gd name="connsiteY4" fmla="*/ 1142341 h 3698529"/>
              <a:gd name="connsiteX0" fmla="*/ 640203 w 2767580"/>
              <a:gd name="connsiteY0" fmla="*/ 1142341 h 3698529"/>
              <a:gd name="connsiteX1" fmla="*/ 2375002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142341 h 3698529"/>
              <a:gd name="connsiteX1" fmla="*/ 2365980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239566 h 3795754"/>
              <a:gd name="connsiteX1" fmla="*/ 2312863 w 2767580"/>
              <a:gd name="connsiteY1" fmla="*/ 0 h 3795754"/>
              <a:gd name="connsiteX2" fmla="*/ 2767580 w 2767580"/>
              <a:gd name="connsiteY2" fmla="*/ 2544948 h 3795754"/>
              <a:gd name="connsiteX3" fmla="*/ 0 w 2767580"/>
              <a:gd name="connsiteY3" fmla="*/ 3795754 h 3795754"/>
              <a:gd name="connsiteX4" fmla="*/ 640203 w 2767580"/>
              <a:gd name="connsiteY4" fmla="*/ 1239566 h 3795754"/>
              <a:gd name="connsiteX0" fmla="*/ 640203 w 2714464"/>
              <a:gd name="connsiteY0" fmla="*/ 1239566 h 3795754"/>
              <a:gd name="connsiteX1" fmla="*/ 2312863 w 2714464"/>
              <a:gd name="connsiteY1" fmla="*/ 0 h 3795754"/>
              <a:gd name="connsiteX2" fmla="*/ 2714464 w 2714464"/>
              <a:gd name="connsiteY2" fmla="*/ 2520641 h 3795754"/>
              <a:gd name="connsiteX3" fmla="*/ 0 w 2714464"/>
              <a:gd name="connsiteY3" fmla="*/ 3795754 h 3795754"/>
              <a:gd name="connsiteX4" fmla="*/ 640203 w 2714464"/>
              <a:gd name="connsiteY4" fmla="*/ 1239566 h 3795754"/>
              <a:gd name="connsiteX0" fmla="*/ 640203 w 2714464"/>
              <a:gd name="connsiteY0" fmla="*/ 1251719 h 3807907"/>
              <a:gd name="connsiteX1" fmla="*/ 2299584 w 2714464"/>
              <a:gd name="connsiteY1" fmla="*/ 0 h 3807907"/>
              <a:gd name="connsiteX2" fmla="*/ 2714464 w 2714464"/>
              <a:gd name="connsiteY2" fmla="*/ 2532794 h 3807907"/>
              <a:gd name="connsiteX3" fmla="*/ 0 w 2714464"/>
              <a:gd name="connsiteY3" fmla="*/ 3807907 h 3807907"/>
              <a:gd name="connsiteX4" fmla="*/ 640203 w 2714464"/>
              <a:gd name="connsiteY4" fmla="*/ 1251719 h 3807907"/>
              <a:gd name="connsiteX0" fmla="*/ 640203 w 2741022"/>
              <a:gd name="connsiteY0" fmla="*/ 1251719 h 3807907"/>
              <a:gd name="connsiteX1" fmla="*/ 2299584 w 2741022"/>
              <a:gd name="connsiteY1" fmla="*/ 0 h 3807907"/>
              <a:gd name="connsiteX2" fmla="*/ 2741022 w 2741022"/>
              <a:gd name="connsiteY2" fmla="*/ 2581406 h 3807907"/>
              <a:gd name="connsiteX3" fmla="*/ 0 w 2741022"/>
              <a:gd name="connsiteY3" fmla="*/ 3807907 h 3807907"/>
              <a:gd name="connsiteX4" fmla="*/ 640203 w 2741022"/>
              <a:gd name="connsiteY4" fmla="*/ 1251719 h 3807907"/>
              <a:gd name="connsiteX0" fmla="*/ 653481 w 2754300"/>
              <a:gd name="connsiteY0" fmla="*/ 1251719 h 3807907"/>
              <a:gd name="connsiteX1" fmla="*/ 2312862 w 2754300"/>
              <a:gd name="connsiteY1" fmla="*/ 0 h 3807907"/>
              <a:gd name="connsiteX2" fmla="*/ 2754300 w 2754300"/>
              <a:gd name="connsiteY2" fmla="*/ 2581406 h 3807907"/>
              <a:gd name="connsiteX3" fmla="*/ 0 w 2754300"/>
              <a:gd name="connsiteY3" fmla="*/ 3807907 h 3807907"/>
              <a:gd name="connsiteX4" fmla="*/ 653481 w 2754300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02369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56805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63968"/>
              <a:gd name="connsiteY0" fmla="*/ 1251719 h 3807907"/>
              <a:gd name="connsiteX1" fmla="*/ 2312862 w 2563968"/>
              <a:gd name="connsiteY1" fmla="*/ 0 h 3807907"/>
              <a:gd name="connsiteX2" fmla="*/ 2563968 w 2563968"/>
              <a:gd name="connsiteY2" fmla="*/ 2091482 h 3807907"/>
              <a:gd name="connsiteX3" fmla="*/ 0 w 2563968"/>
              <a:gd name="connsiteY3" fmla="*/ 3807907 h 3807907"/>
              <a:gd name="connsiteX4" fmla="*/ 653481 w 2563968"/>
              <a:gd name="connsiteY4" fmla="*/ 1251719 h 3807907"/>
              <a:gd name="connsiteX0" fmla="*/ 177650 w 2088137"/>
              <a:gd name="connsiteY0" fmla="*/ 1251719 h 2091482"/>
              <a:gd name="connsiteX1" fmla="*/ 1837031 w 2088137"/>
              <a:gd name="connsiteY1" fmla="*/ 0 h 2091482"/>
              <a:gd name="connsiteX2" fmla="*/ 2088137 w 2088137"/>
              <a:gd name="connsiteY2" fmla="*/ 2091482 h 2091482"/>
              <a:gd name="connsiteX3" fmla="*/ 0 w 2088137"/>
              <a:gd name="connsiteY3" fmla="*/ 2022405 h 2091482"/>
              <a:gd name="connsiteX4" fmla="*/ 177650 w 2088137"/>
              <a:gd name="connsiteY4" fmla="*/ 1251719 h 2091482"/>
              <a:gd name="connsiteX0" fmla="*/ 177650 w 2088137"/>
              <a:gd name="connsiteY0" fmla="*/ 631148 h 1470911"/>
              <a:gd name="connsiteX1" fmla="*/ 1004327 w 2088137"/>
              <a:gd name="connsiteY1" fmla="*/ 0 h 1470911"/>
              <a:gd name="connsiteX2" fmla="*/ 2088137 w 2088137"/>
              <a:gd name="connsiteY2" fmla="*/ 1470911 h 1470911"/>
              <a:gd name="connsiteX3" fmla="*/ 0 w 2088137"/>
              <a:gd name="connsiteY3" fmla="*/ 1401834 h 1470911"/>
              <a:gd name="connsiteX4" fmla="*/ 177650 w 2088137"/>
              <a:gd name="connsiteY4" fmla="*/ 631148 h 1470911"/>
              <a:gd name="connsiteX0" fmla="*/ 177650 w 1004327"/>
              <a:gd name="connsiteY0" fmla="*/ 631148 h 1841076"/>
              <a:gd name="connsiteX1" fmla="*/ 1004327 w 1004327"/>
              <a:gd name="connsiteY1" fmla="*/ 0 h 1841076"/>
              <a:gd name="connsiteX2" fmla="*/ 934246 w 1004327"/>
              <a:gd name="connsiteY2" fmla="*/ 1841076 h 1841076"/>
              <a:gd name="connsiteX3" fmla="*/ 0 w 1004327"/>
              <a:gd name="connsiteY3" fmla="*/ 1401834 h 1841076"/>
              <a:gd name="connsiteX4" fmla="*/ 177650 w 1004327"/>
              <a:gd name="connsiteY4" fmla="*/ 631148 h 1841076"/>
              <a:gd name="connsiteX0" fmla="*/ 177650 w 1004327"/>
              <a:gd name="connsiteY0" fmla="*/ 631148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77650 w 1004327"/>
              <a:gd name="connsiteY4" fmla="*/ 631148 h 1884625"/>
              <a:gd name="connsiteX0" fmla="*/ 138006 w 1004327"/>
              <a:gd name="connsiteY0" fmla="*/ 482096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38006 w 1004327"/>
              <a:gd name="connsiteY4" fmla="*/ 482096 h 1884625"/>
              <a:gd name="connsiteX0" fmla="*/ 129196 w 995517"/>
              <a:gd name="connsiteY0" fmla="*/ 482096 h 1884625"/>
              <a:gd name="connsiteX1" fmla="*/ 995517 w 995517"/>
              <a:gd name="connsiteY1" fmla="*/ 0 h 1884625"/>
              <a:gd name="connsiteX2" fmla="*/ 937332 w 995517"/>
              <a:gd name="connsiteY2" fmla="*/ 1884625 h 1884625"/>
              <a:gd name="connsiteX3" fmla="*/ 0 w 995517"/>
              <a:gd name="connsiteY3" fmla="*/ 1457196 h 1884625"/>
              <a:gd name="connsiteX4" fmla="*/ 129196 w 995517"/>
              <a:gd name="connsiteY4" fmla="*/ 482096 h 1884625"/>
              <a:gd name="connsiteX0" fmla="*/ 129196 w 995517"/>
              <a:gd name="connsiteY0" fmla="*/ 482096 h 1914436"/>
              <a:gd name="connsiteX1" fmla="*/ 995517 w 995517"/>
              <a:gd name="connsiteY1" fmla="*/ 0 h 1914436"/>
              <a:gd name="connsiteX2" fmla="*/ 928522 w 995517"/>
              <a:gd name="connsiteY2" fmla="*/ 1914436 h 1914436"/>
              <a:gd name="connsiteX3" fmla="*/ 0 w 995517"/>
              <a:gd name="connsiteY3" fmla="*/ 1457196 h 1914436"/>
              <a:gd name="connsiteX4" fmla="*/ 129196 w 995517"/>
              <a:gd name="connsiteY4" fmla="*/ 482096 h 1914436"/>
              <a:gd name="connsiteX0" fmla="*/ 129196 w 955873"/>
              <a:gd name="connsiteY0" fmla="*/ 499131 h 1931471"/>
              <a:gd name="connsiteX1" fmla="*/ 955873 w 955873"/>
              <a:gd name="connsiteY1" fmla="*/ 0 h 1931471"/>
              <a:gd name="connsiteX2" fmla="*/ 928522 w 955873"/>
              <a:gd name="connsiteY2" fmla="*/ 1931471 h 1931471"/>
              <a:gd name="connsiteX3" fmla="*/ 0 w 955873"/>
              <a:gd name="connsiteY3" fmla="*/ 1474231 h 1931471"/>
              <a:gd name="connsiteX4" fmla="*/ 129196 w 955873"/>
              <a:gd name="connsiteY4" fmla="*/ 499131 h 193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873" h="1931471">
                <a:moveTo>
                  <a:pt x="129196" y="499131"/>
                </a:moveTo>
                <a:lnTo>
                  <a:pt x="955873" y="0"/>
                </a:lnTo>
                <a:lnTo>
                  <a:pt x="928522" y="1931471"/>
                </a:lnTo>
                <a:lnTo>
                  <a:pt x="0" y="1474231"/>
                </a:lnTo>
                <a:lnTo>
                  <a:pt x="129196" y="499131"/>
                </a:lnTo>
                <a:close/>
              </a:path>
            </a:pathLst>
          </a:custGeom>
          <a:solidFill>
            <a:srgbClr val="00B050">
              <a:alpha val="2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86" b="1" u="sng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5" name="Group 62">
            <a:extLst>
              <a:ext uri="{FF2B5EF4-FFF2-40B4-BE49-F238E27FC236}">
                <a16:creationId xmlns:a16="http://schemas.microsoft.com/office/drawing/2014/main" id="{5A3AE0F6-9E04-40C1-BD37-804CB7B095F1}"/>
              </a:ext>
            </a:extLst>
          </p:cNvPr>
          <p:cNvGrpSpPr>
            <a:grpSpLocks/>
          </p:cNvGrpSpPr>
          <p:nvPr/>
        </p:nvGrpSpPr>
        <p:grpSpPr bwMode="auto">
          <a:xfrm>
            <a:off x="1646666" y="5449950"/>
            <a:ext cx="261872" cy="290656"/>
            <a:chOff x="1067" y="3015"/>
            <a:chExt cx="831" cy="831"/>
          </a:xfrm>
        </p:grpSpPr>
        <p:pic>
          <p:nvPicPr>
            <p:cNvPr id="96" name="Picture 63" descr="안테나">
              <a:extLst>
                <a:ext uri="{FF2B5EF4-FFF2-40B4-BE49-F238E27FC236}">
                  <a16:creationId xmlns:a16="http://schemas.microsoft.com/office/drawing/2014/main" id="{7CB92355-2772-4D14-91AD-F84484187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64" descr="MCj04339180000[1]">
              <a:extLst>
                <a:ext uri="{FF2B5EF4-FFF2-40B4-BE49-F238E27FC236}">
                  <a16:creationId xmlns:a16="http://schemas.microsoft.com/office/drawing/2014/main" id="{C08B9752-5CA7-434F-8A94-3DF9BD54F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" name="Group 62">
            <a:extLst>
              <a:ext uri="{FF2B5EF4-FFF2-40B4-BE49-F238E27FC236}">
                <a16:creationId xmlns:a16="http://schemas.microsoft.com/office/drawing/2014/main" id="{A29F0508-8FB4-4CA5-9027-89ADDD7DAE9A}"/>
              </a:ext>
            </a:extLst>
          </p:cNvPr>
          <p:cNvGrpSpPr>
            <a:grpSpLocks/>
          </p:cNvGrpSpPr>
          <p:nvPr/>
        </p:nvGrpSpPr>
        <p:grpSpPr bwMode="auto">
          <a:xfrm>
            <a:off x="2488617" y="5135304"/>
            <a:ext cx="261872" cy="290656"/>
            <a:chOff x="1067" y="3015"/>
            <a:chExt cx="831" cy="831"/>
          </a:xfrm>
        </p:grpSpPr>
        <p:pic>
          <p:nvPicPr>
            <p:cNvPr id="99" name="Picture 63" descr="안테나">
              <a:extLst>
                <a:ext uri="{FF2B5EF4-FFF2-40B4-BE49-F238E27FC236}">
                  <a16:creationId xmlns:a16="http://schemas.microsoft.com/office/drawing/2014/main" id="{AD0AB2A1-20E8-4873-88AF-49FD570B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64" descr="MCj04339180000[1]">
              <a:extLst>
                <a:ext uri="{FF2B5EF4-FFF2-40B4-BE49-F238E27FC236}">
                  <a16:creationId xmlns:a16="http://schemas.microsoft.com/office/drawing/2014/main" id="{0BF316B4-05CC-4831-B15A-8AA887BF0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1" name="Group 62">
            <a:extLst>
              <a:ext uri="{FF2B5EF4-FFF2-40B4-BE49-F238E27FC236}">
                <a16:creationId xmlns:a16="http://schemas.microsoft.com/office/drawing/2014/main" id="{8AEE1CFE-7B71-41D8-869D-D3C2611820ED}"/>
              </a:ext>
            </a:extLst>
          </p:cNvPr>
          <p:cNvGrpSpPr>
            <a:grpSpLocks/>
          </p:cNvGrpSpPr>
          <p:nvPr/>
        </p:nvGrpSpPr>
        <p:grpSpPr bwMode="auto">
          <a:xfrm>
            <a:off x="1509876" y="6088582"/>
            <a:ext cx="261872" cy="290656"/>
            <a:chOff x="1067" y="3015"/>
            <a:chExt cx="831" cy="831"/>
          </a:xfrm>
        </p:grpSpPr>
        <p:pic>
          <p:nvPicPr>
            <p:cNvPr id="102" name="Picture 63" descr="안테나">
              <a:extLst>
                <a:ext uri="{FF2B5EF4-FFF2-40B4-BE49-F238E27FC236}">
                  <a16:creationId xmlns:a16="http://schemas.microsoft.com/office/drawing/2014/main" id="{55D2FEA4-3539-4484-BA91-76828EB89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64" descr="MCj04339180000[1]">
              <a:extLst>
                <a:ext uri="{FF2B5EF4-FFF2-40B4-BE49-F238E27FC236}">
                  <a16:creationId xmlns:a16="http://schemas.microsoft.com/office/drawing/2014/main" id="{DFD2BED7-4D70-45B2-893A-1EDE438B0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5" name="Group 62">
            <a:extLst>
              <a:ext uri="{FF2B5EF4-FFF2-40B4-BE49-F238E27FC236}">
                <a16:creationId xmlns:a16="http://schemas.microsoft.com/office/drawing/2014/main" id="{40BAA8B1-5420-408A-9937-09C5503115D1}"/>
              </a:ext>
            </a:extLst>
          </p:cNvPr>
          <p:cNvGrpSpPr>
            <a:grpSpLocks/>
          </p:cNvGrpSpPr>
          <p:nvPr/>
        </p:nvGrpSpPr>
        <p:grpSpPr bwMode="auto">
          <a:xfrm>
            <a:off x="2433699" y="6353349"/>
            <a:ext cx="261872" cy="290656"/>
            <a:chOff x="1067" y="3015"/>
            <a:chExt cx="831" cy="831"/>
          </a:xfrm>
        </p:grpSpPr>
        <p:pic>
          <p:nvPicPr>
            <p:cNvPr id="106" name="Picture 63" descr="안테나">
              <a:extLst>
                <a:ext uri="{FF2B5EF4-FFF2-40B4-BE49-F238E27FC236}">
                  <a16:creationId xmlns:a16="http://schemas.microsoft.com/office/drawing/2014/main" id="{990798E5-7E30-4E29-AA6E-D76DD022E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83" y="3077"/>
              <a:ext cx="343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64" descr="MCj04339180000[1]">
              <a:extLst>
                <a:ext uri="{FF2B5EF4-FFF2-40B4-BE49-F238E27FC236}">
                  <a16:creationId xmlns:a16="http://schemas.microsoft.com/office/drawing/2014/main" id="{1B63C8FB-AA6C-417C-BA6A-5AE2E1376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7" y="3015"/>
              <a:ext cx="831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4F479C9B-379B-4B75-BE37-D4B3629BFE35}"/>
              </a:ext>
            </a:extLst>
          </p:cNvPr>
          <p:cNvSpPr/>
          <p:nvPr/>
        </p:nvSpPr>
        <p:spPr>
          <a:xfrm>
            <a:off x="2071969" y="6039203"/>
            <a:ext cx="261171" cy="2241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5BC710-2E7F-47F8-8ADD-B2C96F9A387A}"/>
              </a:ext>
            </a:extLst>
          </p:cNvPr>
          <p:cNvSpPr txBox="1"/>
          <p:nvPr/>
        </p:nvSpPr>
        <p:spPr>
          <a:xfrm>
            <a:off x="1906315" y="6209118"/>
            <a:ext cx="60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User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36CA9B88-BBDB-45BC-8E4D-20CEAE0094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53" t="8209" r="52542" b="4711"/>
          <a:stretch/>
        </p:blipFill>
        <p:spPr>
          <a:xfrm>
            <a:off x="3010737" y="5170554"/>
            <a:ext cx="1423271" cy="143822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676F039-87C7-4CCA-B104-CF13D082E343}"/>
              </a:ext>
            </a:extLst>
          </p:cNvPr>
          <p:cNvSpPr txBox="1"/>
          <p:nvPr/>
        </p:nvSpPr>
        <p:spPr>
          <a:xfrm>
            <a:off x="3824257" y="6040701"/>
            <a:ext cx="60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5cm</a:t>
            </a:r>
            <a:endParaRPr lang="ko-KR" altLang="en-US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D0EA523-4929-444E-9E00-2A93F1B86F02}"/>
              </a:ext>
            </a:extLst>
          </p:cNvPr>
          <p:cNvSpPr/>
          <p:nvPr/>
        </p:nvSpPr>
        <p:spPr>
          <a:xfrm>
            <a:off x="1489131" y="5067038"/>
            <a:ext cx="699506" cy="2901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50km </a:t>
            </a:r>
          </a:p>
          <a:p>
            <a:pPr algn="ctr">
              <a:defRPr/>
            </a:pPr>
            <a:r>
              <a:rPr lang="ko-KR" altLang="en-US" sz="1000" b="1" kern="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네트워크</a:t>
            </a:r>
            <a:endParaRPr lang="en-US" altLang="ko-KR" sz="1000" b="1" kern="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7B146F5-BC53-4F80-8C14-7A7C257996E1}"/>
              </a:ext>
            </a:extLst>
          </p:cNvPr>
          <p:cNvSpPr/>
          <p:nvPr/>
        </p:nvSpPr>
        <p:spPr>
          <a:xfrm>
            <a:off x="2130961" y="2309083"/>
            <a:ext cx="2354061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6B9A39-88D9-48A8-B853-F3CD11254DAD}"/>
              </a:ext>
            </a:extLst>
          </p:cNvPr>
          <p:cNvSpPr/>
          <p:nvPr/>
        </p:nvSpPr>
        <p:spPr>
          <a:xfrm>
            <a:off x="2128257" y="2728322"/>
            <a:ext cx="121215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DA1E35-11D1-4226-82EC-A376E0576CA9}"/>
              </a:ext>
            </a:extLst>
          </p:cNvPr>
          <p:cNvSpPr/>
          <p:nvPr/>
        </p:nvSpPr>
        <p:spPr>
          <a:xfrm>
            <a:off x="3416862" y="2728322"/>
            <a:ext cx="1065455" cy="21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0230A1-6EFF-43AD-BADE-788DE5BD6D20}"/>
              </a:ext>
            </a:extLst>
          </p:cNvPr>
          <p:cNvSpPr/>
          <p:nvPr/>
        </p:nvSpPr>
        <p:spPr>
          <a:xfrm>
            <a:off x="2128257" y="3192625"/>
            <a:ext cx="121215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8B8C2C-9A88-4BD3-9BB6-5D4E387E8664}"/>
              </a:ext>
            </a:extLst>
          </p:cNvPr>
          <p:cNvSpPr/>
          <p:nvPr/>
        </p:nvSpPr>
        <p:spPr>
          <a:xfrm>
            <a:off x="3416862" y="3192625"/>
            <a:ext cx="669523" cy="216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CEEB85-F151-4726-A18C-B63BC4CBF026}"/>
              </a:ext>
            </a:extLst>
          </p:cNvPr>
          <p:cNvSpPr/>
          <p:nvPr/>
        </p:nvSpPr>
        <p:spPr>
          <a:xfrm>
            <a:off x="4144520" y="3192625"/>
            <a:ext cx="33779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825EA1-7A55-4A62-8093-97B4A74063C0}"/>
              </a:ext>
            </a:extLst>
          </p:cNvPr>
          <p:cNvSpPr txBox="1"/>
          <p:nvPr/>
        </p:nvSpPr>
        <p:spPr>
          <a:xfrm>
            <a:off x="2432923" y="2286278"/>
            <a:ext cx="1653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기존 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전리층 </a:t>
            </a:r>
            <a:r>
              <a:rPr lang="en-US" altLang="ko-KR" sz="1100" b="1" dirty="0">
                <a:solidFill>
                  <a:schemeClr val="bg1"/>
                </a:solidFill>
              </a:rPr>
              <a:t>+ </a:t>
            </a:r>
            <a:r>
              <a:rPr lang="ko-KR" altLang="en-US" sz="1100" b="1" dirty="0" err="1">
                <a:solidFill>
                  <a:schemeClr val="bg1"/>
                </a:solidFill>
              </a:rPr>
              <a:t>비전리층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43E1087-C316-4F48-9C86-8CDEC5295038}"/>
              </a:ext>
            </a:extLst>
          </p:cNvPr>
          <p:cNvSpPr txBox="1"/>
          <p:nvPr/>
        </p:nvSpPr>
        <p:spPr>
          <a:xfrm>
            <a:off x="2432081" y="2705517"/>
            <a:ext cx="604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전리층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549589-CE47-4FCA-8EBA-2E8C464C259D}"/>
              </a:ext>
            </a:extLst>
          </p:cNvPr>
          <p:cNvSpPr txBox="1"/>
          <p:nvPr/>
        </p:nvSpPr>
        <p:spPr>
          <a:xfrm>
            <a:off x="3552341" y="2705517"/>
            <a:ext cx="778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bg1"/>
                </a:solidFill>
              </a:rPr>
              <a:t>비전리층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A1A2687-4D6E-4D3B-96D2-773F7B2984BE}"/>
              </a:ext>
            </a:extLst>
          </p:cNvPr>
          <p:cNvSpPr txBox="1"/>
          <p:nvPr/>
        </p:nvSpPr>
        <p:spPr>
          <a:xfrm>
            <a:off x="2432081" y="3169820"/>
            <a:ext cx="604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전리층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274AA5B-B5E3-4EDC-A23B-B72731E7B186}"/>
              </a:ext>
            </a:extLst>
          </p:cNvPr>
          <p:cNvSpPr txBox="1"/>
          <p:nvPr/>
        </p:nvSpPr>
        <p:spPr>
          <a:xfrm>
            <a:off x="3445088" y="3169820"/>
            <a:ext cx="604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bg1"/>
                </a:solidFill>
              </a:rPr>
              <a:t>대류층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730D4CF-190B-47FF-B8E7-2696BD2AD950}"/>
              </a:ext>
            </a:extLst>
          </p:cNvPr>
          <p:cNvSpPr txBox="1"/>
          <p:nvPr/>
        </p:nvSpPr>
        <p:spPr>
          <a:xfrm>
            <a:off x="4084008" y="3179734"/>
            <a:ext cx="481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</a:rPr>
              <a:t>궤도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4F5F10F-04BA-4827-AAFB-7A37D8289E12}"/>
              </a:ext>
            </a:extLst>
          </p:cNvPr>
          <p:cNvCxnSpPr>
            <a:stCxn id="119" idx="2"/>
            <a:endCxn id="120" idx="0"/>
          </p:cNvCxnSpPr>
          <p:nvPr/>
        </p:nvCxnSpPr>
        <p:spPr>
          <a:xfrm flipH="1">
            <a:off x="2734333" y="2547888"/>
            <a:ext cx="525321" cy="157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BC68DE9-A317-415B-AD5D-51D74967F790}"/>
              </a:ext>
            </a:extLst>
          </p:cNvPr>
          <p:cNvCxnSpPr>
            <a:cxnSpLocks/>
            <a:stCxn id="119" idx="2"/>
            <a:endCxn id="121" idx="0"/>
          </p:cNvCxnSpPr>
          <p:nvPr/>
        </p:nvCxnSpPr>
        <p:spPr>
          <a:xfrm>
            <a:off x="3259654" y="2547888"/>
            <a:ext cx="681951" cy="157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C08746D-7FFA-4722-990F-9CB962F143B6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 flipH="1">
            <a:off x="3747340" y="2967127"/>
            <a:ext cx="194265" cy="202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A3012BC-87C2-45B6-8C06-A14CD8E34255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>
            <a:off x="3941605" y="2967127"/>
            <a:ext cx="383359" cy="2126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으로 구부러짐 128">
            <a:extLst>
              <a:ext uri="{FF2B5EF4-FFF2-40B4-BE49-F238E27FC236}">
                <a16:creationId xmlns:a16="http://schemas.microsoft.com/office/drawing/2014/main" id="{70C433F7-AEEA-4689-A022-D10BB4AEF06A}"/>
              </a:ext>
            </a:extLst>
          </p:cNvPr>
          <p:cNvSpPr/>
          <p:nvPr/>
        </p:nvSpPr>
        <p:spPr>
          <a:xfrm>
            <a:off x="1838712" y="2367826"/>
            <a:ext cx="222069" cy="492125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9916A7F-9E12-49A3-907E-5929E34304E7}"/>
              </a:ext>
            </a:extLst>
          </p:cNvPr>
          <p:cNvSpPr txBox="1"/>
          <p:nvPr/>
        </p:nvSpPr>
        <p:spPr>
          <a:xfrm>
            <a:off x="1066581" y="2476926"/>
            <a:ext cx="858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ym typeface="Wingdings" panose="05000000000000000000" pitchFamily="2" charset="2"/>
              </a:rPr>
              <a:t>주파수 조합</a:t>
            </a:r>
            <a:endParaRPr lang="ko-KR" altLang="en-US" sz="900" b="1" dirty="0"/>
          </a:p>
        </p:txBody>
      </p:sp>
      <p:sp>
        <p:nvSpPr>
          <p:cNvPr id="131" name="화살표: 오른쪽으로 구부러짐 130">
            <a:extLst>
              <a:ext uri="{FF2B5EF4-FFF2-40B4-BE49-F238E27FC236}">
                <a16:creationId xmlns:a16="http://schemas.microsoft.com/office/drawing/2014/main" id="{8BB1407D-3C45-4B5B-8DC9-D25677BB7D8B}"/>
              </a:ext>
            </a:extLst>
          </p:cNvPr>
          <p:cNvSpPr/>
          <p:nvPr/>
        </p:nvSpPr>
        <p:spPr>
          <a:xfrm>
            <a:off x="1838712" y="2892358"/>
            <a:ext cx="222069" cy="492125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DFD5D4B-8671-4200-96B4-8CB6858220F9}"/>
              </a:ext>
            </a:extLst>
          </p:cNvPr>
          <p:cNvSpPr txBox="1"/>
          <p:nvPr/>
        </p:nvSpPr>
        <p:spPr>
          <a:xfrm>
            <a:off x="1075759" y="3004985"/>
            <a:ext cx="7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ym typeface="Wingdings" panose="05000000000000000000" pitchFamily="2" charset="2"/>
              </a:rPr>
              <a:t>정밀 궤도</a:t>
            </a:r>
            <a:endParaRPr lang="ko-KR" altLang="en-US" sz="900" b="1" dirty="0"/>
          </a:p>
        </p:txBody>
      </p:sp>
      <p:pic>
        <p:nvPicPr>
          <p:cNvPr id="133" name="그래픽 132" descr="비">
            <a:extLst>
              <a:ext uri="{FF2B5EF4-FFF2-40B4-BE49-F238E27FC236}">
                <a16:creationId xmlns:a16="http://schemas.microsoft.com/office/drawing/2014/main" id="{B21120AD-72AF-4641-B368-7230AF7173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4614" y="5581117"/>
            <a:ext cx="472844" cy="472844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67F61F56-4CD0-4083-9ACB-9374EA9DF80E}"/>
              </a:ext>
            </a:extLst>
          </p:cNvPr>
          <p:cNvGrpSpPr/>
          <p:nvPr/>
        </p:nvGrpSpPr>
        <p:grpSpPr>
          <a:xfrm>
            <a:off x="5579147" y="3481663"/>
            <a:ext cx="4434331" cy="3395312"/>
            <a:chOff x="4562008" y="1088957"/>
            <a:chExt cx="4434331" cy="3395312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134184E8-05BD-4705-A3EE-3C98EF2829A1}"/>
                </a:ext>
              </a:extLst>
            </p:cNvPr>
            <p:cNvSpPr/>
            <p:nvPr/>
          </p:nvSpPr>
          <p:spPr>
            <a:xfrm>
              <a:off x="4818561" y="2452993"/>
              <a:ext cx="3917717" cy="17492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8" descr="Gps satellites yellow color with solar panels. isometric view. wireless technology. navigation system. flat 3d vector illustration.">
              <a:extLst>
                <a:ext uri="{FF2B5EF4-FFF2-40B4-BE49-F238E27FC236}">
                  <a16:creationId xmlns:a16="http://schemas.microsoft.com/office/drawing/2014/main" id="{9071DA2D-525D-4BDA-B585-D286CBED7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585" b="89617" l="2077" r="95527">
                          <a14:foregroundMark x1="6550" y1="66933" x2="6550" y2="66933"/>
                          <a14:foregroundMark x1="2077" y1="68530" x2="2077" y2="68530"/>
                          <a14:foregroundMark x1="92013" y1="32109" x2="92013" y2="32109"/>
                          <a14:foregroundMark x1="95527" y1="32748" x2="95527" y2="327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526" y="11233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10" descr="Galileo II 3D Model">
              <a:extLst>
                <a:ext uri="{FF2B5EF4-FFF2-40B4-BE49-F238E27FC236}">
                  <a16:creationId xmlns:a16="http://schemas.microsoft.com/office/drawing/2014/main" id="{46EB0533-07AF-4594-AAF2-90ABDBBF0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2438" r="98500">
                          <a14:foregroundMark x1="2438" y1="65833" x2="2438" y2="65833"/>
                          <a14:foregroundMark x1="92000" y1="30333" x2="92000" y2="30333"/>
                          <a14:foregroundMark x1="95438" y1="28667" x2="95438" y2="28667"/>
                          <a14:foregroundMark x1="98500" y1="27917" x2="98500" y2="2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0082" flipV="1">
              <a:off x="6562312" y="1088957"/>
              <a:ext cx="628734" cy="647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2" descr="Chinese Navigation Satellite Systems | SpringerLink">
              <a:extLst>
                <a:ext uri="{FF2B5EF4-FFF2-40B4-BE49-F238E27FC236}">
                  <a16:creationId xmlns:a16="http://schemas.microsoft.com/office/drawing/2014/main" id="{C816804A-6B1E-4F97-9775-E8F8CD70D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375" b="89844" l="7143" r="95143">
                          <a14:foregroundMark x1="7143" y1="37500" x2="7143" y2="37500"/>
                          <a14:foregroundMark x1="92857" y1="79688" x2="92857" y2="79688"/>
                          <a14:foregroundMark x1="95143" y1="75781" x2="95143" y2="757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9745">
              <a:off x="5491984" y="1213717"/>
              <a:ext cx="809656" cy="29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Power Spectral Density of Galileo and GPS signals in L1, including... |  Download Scientific Diagram">
              <a:extLst>
                <a:ext uri="{FF2B5EF4-FFF2-40B4-BE49-F238E27FC236}">
                  <a16:creationId xmlns:a16="http://schemas.microsoft.com/office/drawing/2014/main" id="{F1521AA3-3B9C-45CA-908E-FF0F56B70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845" b="89637" l="8299" r="95228">
                          <a14:foregroundMark x1="8299" y1="61399" x2="8299" y2="61399"/>
                          <a14:foregroundMark x1="95228" y1="68135" x2="95228" y2="681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7" t="19222" r="2815" b="14508"/>
            <a:stretch/>
          </p:blipFill>
          <p:spPr bwMode="auto">
            <a:xfrm>
              <a:off x="8032692" y="1526545"/>
              <a:ext cx="770211" cy="450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42195D-5EB6-4FE2-9CD8-AD668364F5B4}"/>
                </a:ext>
              </a:extLst>
            </p:cNvPr>
            <p:cNvSpPr txBox="1"/>
            <p:nvPr/>
          </p:nvSpPr>
          <p:spPr>
            <a:xfrm>
              <a:off x="7985399" y="1997625"/>
              <a:ext cx="9020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2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live signals</a:t>
              </a:r>
              <a:endParaRPr lang="ko-Kore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7EB7D28-EA91-4444-BA23-8876E238ACA2}"/>
                </a:ext>
              </a:extLst>
            </p:cNvPr>
            <p:cNvSpPr/>
            <p:nvPr/>
          </p:nvSpPr>
          <p:spPr>
            <a:xfrm>
              <a:off x="8021139" y="2043383"/>
              <a:ext cx="762267" cy="179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06D3610E-EBD1-4633-A2A6-89FC61A25AEC}"/>
                </a:ext>
              </a:extLst>
            </p:cNvPr>
            <p:cNvSpPr/>
            <p:nvPr/>
          </p:nvSpPr>
          <p:spPr>
            <a:xfrm>
              <a:off x="6153296" y="1778625"/>
              <a:ext cx="721384" cy="39131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3" name="Picture 14" descr="현대 탐색 위성 Glonass 로열티 무료 사진, 그림, 이미지 그리고 스톡포토그래피. Image 12351974.">
              <a:extLst>
                <a:ext uri="{FF2B5EF4-FFF2-40B4-BE49-F238E27FC236}">
                  <a16:creationId xmlns:a16="http://schemas.microsoft.com/office/drawing/2014/main" id="{D6CAFE8E-B9A7-4E98-AAC3-EEF6F7AD6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7101" b="89941" l="6889" r="95556">
                          <a14:foregroundMark x1="8889" y1="66568" x2="7111" y2="82544"/>
                          <a14:foregroundMark x1="33556" y1="82840" x2="33778" y2="80473"/>
                          <a14:foregroundMark x1="32000" y1="86391" x2="34000" y2="79290"/>
                          <a14:foregroundMark x1="34889" y1="80178" x2="34889" y2="80178"/>
                          <a14:foregroundMark x1="34889" y1="80178" x2="36000" y2="82840"/>
                          <a14:foregroundMark x1="35556" y1="80178" x2="36667" y2="84320"/>
                          <a14:foregroundMark x1="36667" y1="80769" x2="37556" y2="83432"/>
                          <a14:foregroundMark x1="90667" y1="28107" x2="92444" y2="38462"/>
                          <a14:foregroundMark x1="84889" y1="7101" x2="86222" y2="9467"/>
                          <a14:foregroundMark x1="95333" y1="36391" x2="95556" y2="38166"/>
                          <a14:foregroundMark x1="95556" y1="37870" x2="95556" y2="378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35548">
              <a:off x="7219385" y="1309159"/>
              <a:ext cx="612453" cy="46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4" name="구부러진 연결선[U] 7193">
              <a:extLst>
                <a:ext uri="{FF2B5EF4-FFF2-40B4-BE49-F238E27FC236}">
                  <a16:creationId xmlns:a16="http://schemas.microsoft.com/office/drawing/2014/main" id="{12A78CDF-230E-4257-8994-1A64156D8721}"/>
                </a:ext>
              </a:extLst>
            </p:cNvPr>
            <p:cNvCxnSpPr>
              <a:cxnSpLocks/>
              <a:stCxn id="142" idx="6"/>
            </p:cNvCxnSpPr>
            <p:nvPr/>
          </p:nvCxnSpPr>
          <p:spPr>
            <a:xfrm>
              <a:off x="6874680" y="1974284"/>
              <a:ext cx="1135276" cy="200961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DD7BD11-C61A-40D9-9266-752DAB50FC51}"/>
                </a:ext>
              </a:extLst>
            </p:cNvPr>
            <p:cNvGrpSpPr/>
            <p:nvPr/>
          </p:nvGrpSpPr>
          <p:grpSpPr>
            <a:xfrm>
              <a:off x="4562008" y="2599408"/>
              <a:ext cx="689137" cy="1035451"/>
              <a:chOff x="4361688" y="2272303"/>
              <a:chExt cx="689137" cy="1035451"/>
            </a:xfrm>
          </p:grpSpPr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522EA16D-276E-4D51-BC8C-92B815673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9" name="Picture 64" descr="MCj04339180000[1]">
                <a:extLst>
                  <a:ext uri="{FF2B5EF4-FFF2-40B4-BE49-F238E27FC236}">
                    <a16:creationId xmlns:a16="http://schemas.microsoft.com/office/drawing/2014/main" id="{B709E499-E1A5-4C24-BB27-FE231680E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E1DA2EA-7948-46AB-9B8B-7DA31AAFB385}"/>
                </a:ext>
              </a:extLst>
            </p:cNvPr>
            <p:cNvGrpSpPr/>
            <p:nvPr/>
          </p:nvGrpSpPr>
          <p:grpSpPr>
            <a:xfrm>
              <a:off x="6115109" y="1756898"/>
              <a:ext cx="689137" cy="1035451"/>
              <a:chOff x="4361688" y="2272303"/>
              <a:chExt cx="689137" cy="1035451"/>
            </a:xfrm>
          </p:grpSpPr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76928A58-DC03-4551-A3E4-38AE954CA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7" name="Picture 64" descr="MCj04339180000[1]">
                <a:extLst>
                  <a:ext uri="{FF2B5EF4-FFF2-40B4-BE49-F238E27FC236}">
                    <a16:creationId xmlns:a16="http://schemas.microsoft.com/office/drawing/2014/main" id="{207FD7C3-D6DF-4502-9AC6-54065380B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9C10FBA4-7EB4-404E-859F-29AB29EEB23B}"/>
                </a:ext>
              </a:extLst>
            </p:cNvPr>
            <p:cNvGrpSpPr/>
            <p:nvPr/>
          </p:nvGrpSpPr>
          <p:grpSpPr>
            <a:xfrm>
              <a:off x="8307202" y="2432289"/>
              <a:ext cx="689137" cy="1035451"/>
              <a:chOff x="4361688" y="2272303"/>
              <a:chExt cx="689137" cy="1035451"/>
            </a:xfrm>
          </p:grpSpPr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F241FFFC-8675-4DE1-B640-42BE41C3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5" name="Picture 64" descr="MCj04339180000[1]">
                <a:extLst>
                  <a:ext uri="{FF2B5EF4-FFF2-40B4-BE49-F238E27FC236}">
                    <a16:creationId xmlns:a16="http://schemas.microsoft.com/office/drawing/2014/main" id="{2B8C305A-1C3E-4524-88D6-B1C132E57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E3A3DB11-048C-41BA-A635-BCE3EEE55F86}"/>
                </a:ext>
              </a:extLst>
            </p:cNvPr>
            <p:cNvGrpSpPr/>
            <p:nvPr/>
          </p:nvGrpSpPr>
          <p:grpSpPr>
            <a:xfrm>
              <a:off x="6672932" y="3448818"/>
              <a:ext cx="689137" cy="1035451"/>
              <a:chOff x="4361688" y="2272303"/>
              <a:chExt cx="689137" cy="1035451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7655C855-938F-4F29-91E9-423FD4B2E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9901" b="95050" l="9639" r="89157">
                            <a14:foregroundMark x1="26506" y1="47525" x2="26506" y2="46535"/>
                            <a14:foregroundMark x1="40964" y1="31683" x2="40964" y2="31683"/>
                            <a14:foregroundMark x1="40964" y1="20792" x2="40964" y2="20792"/>
                            <a14:foregroundMark x1="27711" y1="18812" x2="27711" y2="18812"/>
                            <a14:foregroundMark x1="53012" y1="92079" x2="53012" y2="92079"/>
                            <a14:foregroundMark x1="45783" y1="95050" x2="45783" y2="95050"/>
                            <a14:backgroundMark x1="21687" y1="49505" x2="21687" y2="4950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86659" y="2272303"/>
                <a:ext cx="564166" cy="688007"/>
              </a:xfrm>
              <a:prstGeom prst="rect">
                <a:avLst/>
              </a:prstGeom>
            </p:spPr>
          </p:pic>
          <p:pic>
            <p:nvPicPr>
              <p:cNvPr id="163" name="Picture 64" descr="MCj04339180000[1]">
                <a:extLst>
                  <a:ext uri="{FF2B5EF4-FFF2-40B4-BE49-F238E27FC236}">
                    <a16:creationId xmlns:a16="http://schemas.microsoft.com/office/drawing/2014/main" id="{9FB6F0BD-CD5A-4C7E-9F20-3C7FCE409A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61688" y="2596058"/>
                <a:ext cx="659710" cy="711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D68CEDB-DEDF-4323-856C-14A4DB1C0275}"/>
                </a:ext>
              </a:extLst>
            </p:cNvPr>
            <p:cNvSpPr txBox="1"/>
            <p:nvPr/>
          </p:nvSpPr>
          <p:spPr>
            <a:xfrm>
              <a:off x="7258330" y="2631488"/>
              <a:ext cx="609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B050"/>
                  </a:solidFill>
                </a:rPr>
                <a:t>5cm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AB36C9FA-E60B-4717-BCEC-EC6F9EA7EF0A}"/>
                </a:ext>
              </a:extLst>
            </p:cNvPr>
            <p:cNvCxnSpPr>
              <a:cxnSpLocks/>
              <a:stCxn id="169" idx="3"/>
              <a:endCxn id="156" idx="3"/>
            </p:cNvCxnSpPr>
            <p:nvPr/>
          </p:nvCxnSpPr>
          <p:spPr>
            <a:xfrm>
              <a:off x="5221718" y="3279011"/>
              <a:ext cx="601427" cy="1543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C07573BC-5450-4C71-BA0E-659F84714760}"/>
                </a:ext>
              </a:extLst>
            </p:cNvPr>
            <p:cNvCxnSpPr>
              <a:cxnSpLocks/>
              <a:stCxn id="167" idx="2"/>
              <a:endCxn id="156" idx="7"/>
            </p:cNvCxnSpPr>
            <p:nvPr/>
          </p:nvCxnSpPr>
          <p:spPr>
            <a:xfrm flipH="1">
              <a:off x="5848601" y="2792349"/>
              <a:ext cx="596363" cy="47663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3FD6B5A3-E6FC-48A9-818B-5EF145F0699C}"/>
                </a:ext>
              </a:extLst>
            </p:cNvPr>
            <p:cNvCxnSpPr>
              <a:cxnSpLocks/>
              <a:stCxn id="165" idx="1"/>
              <a:endCxn id="156" idx="6"/>
            </p:cNvCxnSpPr>
            <p:nvPr/>
          </p:nvCxnSpPr>
          <p:spPr>
            <a:xfrm flipH="1">
              <a:off x="5853873" y="3111892"/>
              <a:ext cx="2453329" cy="16982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9EB8D1B3-5914-47C3-A403-EC624CC2AAD5}"/>
                </a:ext>
              </a:extLst>
            </p:cNvPr>
            <p:cNvCxnSpPr>
              <a:cxnSpLocks/>
              <a:stCxn id="163" idx="1"/>
              <a:endCxn id="156" idx="5"/>
            </p:cNvCxnSpPr>
            <p:nvPr/>
          </p:nvCxnSpPr>
          <p:spPr>
            <a:xfrm flipH="1" flipV="1">
              <a:off x="5848601" y="3294444"/>
              <a:ext cx="824331" cy="83397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81F343-A374-4F9A-9870-F80F3F6150A1}"/>
                </a:ext>
              </a:extLst>
            </p:cNvPr>
            <p:cNvSpPr/>
            <p:nvPr/>
          </p:nvSpPr>
          <p:spPr bwMode="auto">
            <a:xfrm>
              <a:off x="7086122" y="2870867"/>
              <a:ext cx="945868" cy="647481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prstClr val="black"/>
                </a:solidFill>
              </a:endParaRPr>
            </a:p>
          </p:txBody>
        </p:sp>
        <p:pic>
          <p:nvPicPr>
            <p:cNvPr id="155" name="Picture 18">
              <a:extLst>
                <a:ext uri="{FF2B5EF4-FFF2-40B4-BE49-F238E27FC236}">
                  <a16:creationId xmlns:a16="http://schemas.microsoft.com/office/drawing/2014/main" id="{FF5E7760-0D02-43A6-A101-25E90328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103842" y="3023380"/>
              <a:ext cx="928148" cy="410579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B24EC9E-A794-4F72-A2B6-FF8A260F0C63}"/>
                </a:ext>
              </a:extLst>
            </p:cNvPr>
            <p:cNvSpPr/>
            <p:nvPr/>
          </p:nvSpPr>
          <p:spPr>
            <a:xfrm>
              <a:off x="5817873" y="3263716"/>
              <a:ext cx="36000" cy="36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번개 156">
              <a:extLst>
                <a:ext uri="{FF2B5EF4-FFF2-40B4-BE49-F238E27FC236}">
                  <a16:creationId xmlns:a16="http://schemas.microsoft.com/office/drawing/2014/main" id="{37168102-A061-457F-A51F-EC4F3149D86B}"/>
                </a:ext>
              </a:extLst>
            </p:cNvPr>
            <p:cNvSpPr/>
            <p:nvPr/>
          </p:nvSpPr>
          <p:spPr>
            <a:xfrm rot="21053640">
              <a:off x="6177985" y="2739622"/>
              <a:ext cx="802977" cy="375934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2EF6CE0-C0A2-4E20-AFFD-810DAA81A53E}"/>
                </a:ext>
              </a:extLst>
            </p:cNvPr>
            <p:cNvSpPr txBox="1"/>
            <p:nvPr/>
          </p:nvSpPr>
          <p:spPr>
            <a:xfrm>
              <a:off x="6605095" y="2483121"/>
              <a:ext cx="852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n>
                    <a:solidFill>
                      <a:srgbClr val="FFFF00"/>
                    </a:solidFill>
                  </a:ln>
                </a:rPr>
                <a:t>실시간 </a:t>
              </a:r>
              <a:endParaRPr lang="en-US" altLang="ko-KR" sz="1100" b="1" dirty="0">
                <a:ln>
                  <a:solidFill>
                    <a:srgbClr val="FFFF00"/>
                  </a:solidFill>
                </a:ln>
              </a:endParaRPr>
            </a:p>
            <a:p>
              <a:pPr algn="ctr"/>
              <a:r>
                <a:rPr lang="ko-KR" altLang="en-US" sz="1100" b="1" dirty="0">
                  <a:ln>
                    <a:solidFill>
                      <a:srgbClr val="FFFF00"/>
                    </a:solidFill>
                  </a:ln>
                </a:rPr>
                <a:t>보정정보</a:t>
              </a: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B51DAF5-701C-4E4A-8959-03309B94F20F}"/>
                </a:ext>
              </a:extLst>
            </p:cNvPr>
            <p:cNvGrpSpPr/>
            <p:nvPr/>
          </p:nvGrpSpPr>
          <p:grpSpPr>
            <a:xfrm>
              <a:off x="5611103" y="2611030"/>
              <a:ext cx="573313" cy="979743"/>
              <a:chOff x="582303" y="5022719"/>
              <a:chExt cx="952560" cy="1539986"/>
            </a:xfrm>
          </p:grpSpPr>
          <p:pic>
            <p:nvPicPr>
              <p:cNvPr id="160" name="Picture 41" descr="https://encrypted-tbn1.gstatic.com/images?q=tbn:ANd9GcS2IDUjeIC8o48is_PZ00OaVK3_NIGavccd8FWFJD3OlG0lCRrI0g">
                <a:extLst>
                  <a:ext uri="{FF2B5EF4-FFF2-40B4-BE49-F238E27FC236}">
                    <a16:creationId xmlns:a16="http://schemas.microsoft.com/office/drawing/2014/main" id="{5D548DE9-9AA9-4ACD-9E39-14883C3D5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29318">
                <a:off x="794405" y="5022719"/>
                <a:ext cx="623943" cy="583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8" descr="MCj04348470000[1]">
                <a:extLst>
                  <a:ext uri="{FF2B5EF4-FFF2-40B4-BE49-F238E27FC236}">
                    <a16:creationId xmlns:a16="http://schemas.microsoft.com/office/drawing/2014/main" id="{4B78600E-5844-4CA8-B99B-2A4A20071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582303" y="5581960"/>
                <a:ext cx="952560" cy="9807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B6E5AB3-B017-4152-B550-C50B256CB732}"/>
              </a:ext>
            </a:extLst>
          </p:cNvPr>
          <p:cNvGrpSpPr/>
          <p:nvPr/>
        </p:nvGrpSpPr>
        <p:grpSpPr>
          <a:xfrm>
            <a:off x="5602651" y="1671060"/>
            <a:ext cx="4301963" cy="1937870"/>
            <a:chOff x="4533635" y="4250302"/>
            <a:chExt cx="4301963" cy="1937870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DFA5902-35F1-43F1-A752-BE9553E68255}"/>
                </a:ext>
              </a:extLst>
            </p:cNvPr>
            <p:cNvSpPr txBox="1"/>
            <p:nvPr/>
          </p:nvSpPr>
          <p:spPr>
            <a:xfrm>
              <a:off x="4533635" y="4310735"/>
              <a:ext cx="430196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+mn-ea"/>
                </a:rPr>
                <a:t>실측 데이터기반 성능 검증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테스트베드 활용 성능 검증</a:t>
              </a:r>
              <a:endParaRPr lang="en-US" altLang="ko-KR" sz="1400" b="1" dirty="0">
                <a:solidFill>
                  <a:srgbClr val="FF0000"/>
                </a:solidFill>
                <a:latin typeface="+mn-ea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ym typeface="Wingdings" panose="05000000000000000000" pitchFamily="2" charset="2"/>
                </a:rPr>
                <a:t>테스트베드 선정</a:t>
              </a:r>
              <a:endParaRPr lang="en-US" altLang="ko-KR" sz="1200" dirty="0">
                <a:sym typeface="Wingdings" panose="05000000000000000000" pitchFamily="2" charset="2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ym typeface="Wingdings" panose="05000000000000000000" pitchFamily="2" charset="2"/>
                </a:rPr>
                <a:t>테스트베드 기동 테스트</a:t>
              </a:r>
              <a:endParaRPr lang="ko-KR" altLang="en-US" sz="1400" b="1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보정정보 생성 실시간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</a:rPr>
                <a:t>SW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</a:rPr>
                <a:t>개발</a:t>
              </a:r>
              <a:endParaRPr lang="en-US" altLang="ko-KR" sz="1400" b="1" dirty="0">
                <a:solidFill>
                  <a:srgbClr val="FF0000"/>
                </a:solidFill>
                <a:latin typeface="+mn-ea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데이터 수집 기술 </a:t>
              </a:r>
              <a:r>
                <a:rPr lang="en-US" altLang="ko-KR" sz="1200" dirty="0"/>
                <a:t>(GNSS </a:t>
              </a:r>
              <a:r>
                <a:rPr lang="ko-KR" altLang="en-US" sz="1200" dirty="0"/>
                <a:t>원시 측정치 </a:t>
              </a:r>
              <a:r>
                <a:rPr lang="en-US" altLang="ko-KR" sz="1200" dirty="0"/>
                <a:t>/ </a:t>
              </a:r>
              <a:r>
                <a:rPr lang="ko-KR" altLang="en-US" sz="1200" dirty="0"/>
                <a:t>정밀 궤도</a:t>
              </a:r>
              <a:r>
                <a:rPr lang="en-US" altLang="ko-KR" sz="1200" dirty="0"/>
                <a:t>)</a:t>
              </a: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보정정보 생성 기술</a:t>
              </a:r>
              <a:endParaRPr lang="en-US" altLang="ko-KR" sz="1200" dirty="0"/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보정정보 방송 기술 </a:t>
              </a:r>
              <a:endParaRPr lang="ko-KR" altLang="en-US" sz="1400" b="1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+mn-ea"/>
                </a:rPr>
                <a:t>기술 </a:t>
              </a:r>
              <a:r>
                <a:rPr lang="ko-KR" altLang="en-US" sz="1400" b="1" dirty="0" err="1">
                  <a:latin typeface="+mn-ea"/>
                </a:rPr>
                <a:t>실증기</a:t>
              </a:r>
              <a:r>
                <a:rPr lang="ko-KR" altLang="en-US" sz="1400" b="1" dirty="0">
                  <a:latin typeface="+mn-ea"/>
                </a:rPr>
                <a:t> 탑재 성능 검증</a:t>
              </a: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BC5C6BA2-884C-4A41-9CB2-FB0CF03AA6ED}"/>
                </a:ext>
              </a:extLst>
            </p:cNvPr>
            <p:cNvSpPr/>
            <p:nvPr/>
          </p:nvSpPr>
          <p:spPr>
            <a:xfrm>
              <a:off x="4562007" y="4558079"/>
              <a:ext cx="4169521" cy="13390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DF954FA-D1C9-4B6A-9665-8003CB0096C0}"/>
                </a:ext>
              </a:extLst>
            </p:cNvPr>
            <p:cNvSpPr txBox="1"/>
            <p:nvPr/>
          </p:nvSpPr>
          <p:spPr>
            <a:xfrm>
              <a:off x="8228680" y="4250302"/>
              <a:ext cx="556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현재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56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[1/2]</a:t>
            </a:r>
            <a:endParaRPr lang="ko-KR" altLang="en-US" sz="2000" spc="-15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2BAECCA-0F9A-4731-ADA1-0635968C9819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</a:t>
            </a:r>
            <a:r>
              <a:rPr lang="ko-KR" altLang="en-US" sz="18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보강항법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시스템 인프라 구축 진행 중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100km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반경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네트워크 테스트베드 최종 선정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데이터 수집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개발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vl="1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보정정보 방송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개발 완료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72D25D0-9AFE-44B2-A3A5-98308E551585}"/>
              </a:ext>
            </a:extLst>
          </p:cNvPr>
          <p:cNvGrpSpPr/>
          <p:nvPr/>
        </p:nvGrpSpPr>
        <p:grpSpPr>
          <a:xfrm>
            <a:off x="445746" y="3724538"/>
            <a:ext cx="2452682" cy="2905127"/>
            <a:chOff x="219787" y="2444522"/>
            <a:chExt cx="2613538" cy="282068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F69BB7F-8C62-4387-82E3-EDB34D1F8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525" t="4826" r="44510" b="35727"/>
            <a:stretch/>
          </p:blipFill>
          <p:spPr>
            <a:xfrm>
              <a:off x="574737" y="2444522"/>
              <a:ext cx="2071355" cy="2820683"/>
            </a:xfrm>
            <a:prstGeom prst="rect">
              <a:avLst/>
            </a:prstGeom>
          </p:spPr>
        </p:pic>
        <p:sp>
          <p:nvSpPr>
            <p:cNvPr id="33" name="직사각형 10">
              <a:extLst>
                <a:ext uri="{FF2B5EF4-FFF2-40B4-BE49-F238E27FC236}">
                  <a16:creationId xmlns:a16="http://schemas.microsoft.com/office/drawing/2014/main" id="{8DFD8FAE-B621-440C-8087-26B9F3F662A9}"/>
                </a:ext>
              </a:extLst>
            </p:cNvPr>
            <p:cNvSpPr/>
            <p:nvPr/>
          </p:nvSpPr>
          <p:spPr bwMode="auto">
            <a:xfrm>
              <a:off x="761969" y="2700865"/>
              <a:ext cx="1582976" cy="2482419"/>
            </a:xfrm>
            <a:custGeom>
              <a:avLst/>
              <a:gdLst>
                <a:gd name="connsiteX0" fmla="*/ 0 w 1828777"/>
                <a:gd name="connsiteY0" fmla="*/ 0 h 1503525"/>
                <a:gd name="connsiteX1" fmla="*/ 1828777 w 1828777"/>
                <a:gd name="connsiteY1" fmla="*/ 0 h 1503525"/>
                <a:gd name="connsiteX2" fmla="*/ 1828777 w 1828777"/>
                <a:gd name="connsiteY2" fmla="*/ 1503525 h 1503525"/>
                <a:gd name="connsiteX3" fmla="*/ 0 w 1828777"/>
                <a:gd name="connsiteY3" fmla="*/ 1503525 h 1503525"/>
                <a:gd name="connsiteX4" fmla="*/ 0 w 1828777"/>
                <a:gd name="connsiteY4" fmla="*/ 0 h 1503525"/>
                <a:gd name="connsiteX0" fmla="*/ 577048 w 2405825"/>
                <a:gd name="connsiteY0" fmla="*/ 0 h 2524457"/>
                <a:gd name="connsiteX1" fmla="*/ 2405825 w 2405825"/>
                <a:gd name="connsiteY1" fmla="*/ 0 h 2524457"/>
                <a:gd name="connsiteX2" fmla="*/ 2405825 w 2405825"/>
                <a:gd name="connsiteY2" fmla="*/ 1503525 h 2524457"/>
                <a:gd name="connsiteX3" fmla="*/ 0 w 2405825"/>
                <a:gd name="connsiteY3" fmla="*/ 2524457 h 2524457"/>
                <a:gd name="connsiteX4" fmla="*/ 577048 w 2405825"/>
                <a:gd name="connsiteY4" fmla="*/ 0 h 2524457"/>
                <a:gd name="connsiteX0" fmla="*/ 577048 w 2405825"/>
                <a:gd name="connsiteY0" fmla="*/ 0 h 2542213"/>
                <a:gd name="connsiteX1" fmla="*/ 2405825 w 2405825"/>
                <a:gd name="connsiteY1" fmla="*/ 0 h 2542213"/>
                <a:gd name="connsiteX2" fmla="*/ 1464792 w 2405825"/>
                <a:gd name="connsiteY2" fmla="*/ 2542213 h 2542213"/>
                <a:gd name="connsiteX3" fmla="*/ 0 w 2405825"/>
                <a:gd name="connsiteY3" fmla="*/ 2524457 h 2542213"/>
                <a:gd name="connsiteX4" fmla="*/ 577048 w 2405825"/>
                <a:gd name="connsiteY4" fmla="*/ 0 h 2542213"/>
                <a:gd name="connsiteX0" fmla="*/ 577048 w 2183884"/>
                <a:gd name="connsiteY0" fmla="*/ 0 h 2542213"/>
                <a:gd name="connsiteX1" fmla="*/ 2183884 w 2183884"/>
                <a:gd name="connsiteY1" fmla="*/ 834501 h 2542213"/>
                <a:gd name="connsiteX2" fmla="*/ 1464792 w 2183884"/>
                <a:gd name="connsiteY2" fmla="*/ 2542213 h 2542213"/>
                <a:gd name="connsiteX3" fmla="*/ 0 w 2183884"/>
                <a:gd name="connsiteY3" fmla="*/ 2524457 h 2542213"/>
                <a:gd name="connsiteX4" fmla="*/ 577048 w 2183884"/>
                <a:gd name="connsiteY4" fmla="*/ 0 h 2542213"/>
                <a:gd name="connsiteX0" fmla="*/ 577048 w 2183884"/>
                <a:gd name="connsiteY0" fmla="*/ 0 h 2524457"/>
                <a:gd name="connsiteX1" fmla="*/ 2183884 w 2183884"/>
                <a:gd name="connsiteY1" fmla="*/ 834501 h 2524457"/>
                <a:gd name="connsiteX2" fmla="*/ 1376016 w 2183884"/>
                <a:gd name="connsiteY2" fmla="*/ 2435681 h 2524457"/>
                <a:gd name="connsiteX3" fmla="*/ 0 w 2183884"/>
                <a:gd name="connsiteY3" fmla="*/ 2524457 h 2524457"/>
                <a:gd name="connsiteX4" fmla="*/ 577048 w 2183884"/>
                <a:gd name="connsiteY4" fmla="*/ 0 h 2524457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1376016 w 2636645"/>
                <a:gd name="connsiteY2" fmla="*/ 2808543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423581 w 2636645"/>
                <a:gd name="connsiteY2" fmla="*/ 2124962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640203 w 2636645"/>
                <a:gd name="connsiteY0" fmla="*/ 341131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640203 w 2636645"/>
                <a:gd name="connsiteY4" fmla="*/ 341131 h 2897319"/>
                <a:gd name="connsiteX0" fmla="*/ 640203 w 2375002"/>
                <a:gd name="connsiteY0" fmla="*/ 1174072 h 3730260"/>
                <a:gd name="connsiteX1" fmla="*/ 2375002 w 2375002"/>
                <a:gd name="connsiteY1" fmla="*/ 0 h 3730260"/>
                <a:gd name="connsiteX2" fmla="*/ 2352560 w 2375002"/>
                <a:gd name="connsiteY2" fmla="*/ 2487387 h 3730260"/>
                <a:gd name="connsiteX3" fmla="*/ 0 w 2375002"/>
                <a:gd name="connsiteY3" fmla="*/ 3730260 h 3730260"/>
                <a:gd name="connsiteX4" fmla="*/ 640203 w 2375002"/>
                <a:gd name="connsiteY4" fmla="*/ 1174072 h 3730260"/>
                <a:gd name="connsiteX0" fmla="*/ 640203 w 2749536"/>
                <a:gd name="connsiteY0" fmla="*/ 1174072 h 3730260"/>
                <a:gd name="connsiteX1" fmla="*/ 2375002 w 2749536"/>
                <a:gd name="connsiteY1" fmla="*/ 0 h 3730260"/>
                <a:gd name="connsiteX2" fmla="*/ 2749536 w 2749536"/>
                <a:gd name="connsiteY2" fmla="*/ 2527051 h 3730260"/>
                <a:gd name="connsiteX3" fmla="*/ 0 w 2749536"/>
                <a:gd name="connsiteY3" fmla="*/ 3730260 h 3730260"/>
                <a:gd name="connsiteX4" fmla="*/ 640203 w 2749536"/>
                <a:gd name="connsiteY4" fmla="*/ 1174072 h 3730260"/>
                <a:gd name="connsiteX0" fmla="*/ 640203 w 2749536"/>
                <a:gd name="connsiteY0" fmla="*/ 1499316 h 4055504"/>
                <a:gd name="connsiteX1" fmla="*/ 1644206 w 2749536"/>
                <a:gd name="connsiteY1" fmla="*/ 0 h 4055504"/>
                <a:gd name="connsiteX2" fmla="*/ 2749536 w 2749536"/>
                <a:gd name="connsiteY2" fmla="*/ 2852295 h 4055504"/>
                <a:gd name="connsiteX3" fmla="*/ 0 w 2749536"/>
                <a:gd name="connsiteY3" fmla="*/ 4055504 h 4055504"/>
                <a:gd name="connsiteX4" fmla="*/ 640203 w 2749536"/>
                <a:gd name="connsiteY4" fmla="*/ 1499316 h 4055504"/>
                <a:gd name="connsiteX0" fmla="*/ 640203 w 2749536"/>
                <a:gd name="connsiteY0" fmla="*/ 1189938 h 3746126"/>
                <a:gd name="connsiteX1" fmla="*/ 2365980 w 2749536"/>
                <a:gd name="connsiteY1" fmla="*/ 0 h 3746126"/>
                <a:gd name="connsiteX2" fmla="*/ 2749536 w 2749536"/>
                <a:gd name="connsiteY2" fmla="*/ 2542917 h 3746126"/>
                <a:gd name="connsiteX3" fmla="*/ 0 w 2749536"/>
                <a:gd name="connsiteY3" fmla="*/ 3746126 h 3746126"/>
                <a:gd name="connsiteX4" fmla="*/ 640203 w 2749536"/>
                <a:gd name="connsiteY4" fmla="*/ 1189938 h 3746126"/>
                <a:gd name="connsiteX0" fmla="*/ 640203 w 3060688"/>
                <a:gd name="connsiteY0" fmla="*/ 341131 h 2897319"/>
                <a:gd name="connsiteX1" fmla="*/ 3060688 w 3060688"/>
                <a:gd name="connsiteY1" fmla="*/ 0 h 2897319"/>
                <a:gd name="connsiteX2" fmla="*/ 2749536 w 3060688"/>
                <a:gd name="connsiteY2" fmla="*/ 1694110 h 2897319"/>
                <a:gd name="connsiteX3" fmla="*/ 0 w 3060688"/>
                <a:gd name="connsiteY3" fmla="*/ 2897319 h 2897319"/>
                <a:gd name="connsiteX4" fmla="*/ 640203 w 3060688"/>
                <a:gd name="connsiteY4" fmla="*/ 341131 h 2897319"/>
                <a:gd name="connsiteX0" fmla="*/ 640203 w 2749536"/>
                <a:gd name="connsiteY0" fmla="*/ 1142341 h 3698529"/>
                <a:gd name="connsiteX1" fmla="*/ 2375002 w 2749536"/>
                <a:gd name="connsiteY1" fmla="*/ 0 h 3698529"/>
                <a:gd name="connsiteX2" fmla="*/ 2749536 w 2749536"/>
                <a:gd name="connsiteY2" fmla="*/ 2495320 h 3698529"/>
                <a:gd name="connsiteX3" fmla="*/ 0 w 2749536"/>
                <a:gd name="connsiteY3" fmla="*/ 3698529 h 3698529"/>
                <a:gd name="connsiteX4" fmla="*/ 640203 w 2749536"/>
                <a:gd name="connsiteY4" fmla="*/ 1142341 h 3698529"/>
                <a:gd name="connsiteX0" fmla="*/ 640203 w 2767580"/>
                <a:gd name="connsiteY0" fmla="*/ 1142341 h 3698529"/>
                <a:gd name="connsiteX1" fmla="*/ 2375002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142341 h 3698529"/>
                <a:gd name="connsiteX1" fmla="*/ 2365980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239566 h 3795754"/>
                <a:gd name="connsiteX1" fmla="*/ 2312863 w 2767580"/>
                <a:gd name="connsiteY1" fmla="*/ 0 h 3795754"/>
                <a:gd name="connsiteX2" fmla="*/ 2767580 w 2767580"/>
                <a:gd name="connsiteY2" fmla="*/ 2544948 h 3795754"/>
                <a:gd name="connsiteX3" fmla="*/ 0 w 2767580"/>
                <a:gd name="connsiteY3" fmla="*/ 3795754 h 3795754"/>
                <a:gd name="connsiteX4" fmla="*/ 640203 w 2767580"/>
                <a:gd name="connsiteY4" fmla="*/ 1239566 h 3795754"/>
                <a:gd name="connsiteX0" fmla="*/ 640203 w 2714464"/>
                <a:gd name="connsiteY0" fmla="*/ 1239566 h 3795754"/>
                <a:gd name="connsiteX1" fmla="*/ 2312863 w 2714464"/>
                <a:gd name="connsiteY1" fmla="*/ 0 h 3795754"/>
                <a:gd name="connsiteX2" fmla="*/ 2714464 w 2714464"/>
                <a:gd name="connsiteY2" fmla="*/ 2520641 h 3795754"/>
                <a:gd name="connsiteX3" fmla="*/ 0 w 2714464"/>
                <a:gd name="connsiteY3" fmla="*/ 3795754 h 3795754"/>
                <a:gd name="connsiteX4" fmla="*/ 640203 w 2714464"/>
                <a:gd name="connsiteY4" fmla="*/ 1239566 h 3795754"/>
                <a:gd name="connsiteX0" fmla="*/ 640203 w 2714464"/>
                <a:gd name="connsiteY0" fmla="*/ 1251719 h 3807907"/>
                <a:gd name="connsiteX1" fmla="*/ 2299584 w 2714464"/>
                <a:gd name="connsiteY1" fmla="*/ 0 h 3807907"/>
                <a:gd name="connsiteX2" fmla="*/ 2714464 w 2714464"/>
                <a:gd name="connsiteY2" fmla="*/ 2532794 h 3807907"/>
                <a:gd name="connsiteX3" fmla="*/ 0 w 2714464"/>
                <a:gd name="connsiteY3" fmla="*/ 3807907 h 3807907"/>
                <a:gd name="connsiteX4" fmla="*/ 640203 w 2714464"/>
                <a:gd name="connsiteY4" fmla="*/ 1251719 h 3807907"/>
                <a:gd name="connsiteX0" fmla="*/ 640203 w 2741022"/>
                <a:gd name="connsiteY0" fmla="*/ 1251719 h 3807907"/>
                <a:gd name="connsiteX1" fmla="*/ 2299584 w 2741022"/>
                <a:gd name="connsiteY1" fmla="*/ 0 h 3807907"/>
                <a:gd name="connsiteX2" fmla="*/ 2741022 w 2741022"/>
                <a:gd name="connsiteY2" fmla="*/ 2581406 h 3807907"/>
                <a:gd name="connsiteX3" fmla="*/ 0 w 2741022"/>
                <a:gd name="connsiteY3" fmla="*/ 3807907 h 3807907"/>
                <a:gd name="connsiteX4" fmla="*/ 640203 w 2741022"/>
                <a:gd name="connsiteY4" fmla="*/ 1251719 h 3807907"/>
                <a:gd name="connsiteX0" fmla="*/ 653481 w 2754300"/>
                <a:gd name="connsiteY0" fmla="*/ 1251719 h 3807907"/>
                <a:gd name="connsiteX1" fmla="*/ 2312862 w 2754300"/>
                <a:gd name="connsiteY1" fmla="*/ 0 h 3807907"/>
                <a:gd name="connsiteX2" fmla="*/ 2754300 w 2754300"/>
                <a:gd name="connsiteY2" fmla="*/ 2581406 h 3807907"/>
                <a:gd name="connsiteX3" fmla="*/ 0 w 2754300"/>
                <a:gd name="connsiteY3" fmla="*/ 3807907 h 3807907"/>
                <a:gd name="connsiteX4" fmla="*/ 653481 w 2754300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02369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56805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63968"/>
                <a:gd name="connsiteY0" fmla="*/ 1251719 h 3807907"/>
                <a:gd name="connsiteX1" fmla="*/ 2312862 w 2563968"/>
                <a:gd name="connsiteY1" fmla="*/ 0 h 3807907"/>
                <a:gd name="connsiteX2" fmla="*/ 2563968 w 2563968"/>
                <a:gd name="connsiteY2" fmla="*/ 2091482 h 3807907"/>
                <a:gd name="connsiteX3" fmla="*/ 0 w 2563968"/>
                <a:gd name="connsiteY3" fmla="*/ 3807907 h 3807907"/>
                <a:gd name="connsiteX4" fmla="*/ 653481 w 2563968"/>
                <a:gd name="connsiteY4" fmla="*/ 1251719 h 3807907"/>
                <a:gd name="connsiteX0" fmla="*/ 177650 w 2088137"/>
                <a:gd name="connsiteY0" fmla="*/ 1251719 h 2091482"/>
                <a:gd name="connsiteX1" fmla="*/ 1837031 w 2088137"/>
                <a:gd name="connsiteY1" fmla="*/ 0 h 2091482"/>
                <a:gd name="connsiteX2" fmla="*/ 2088137 w 2088137"/>
                <a:gd name="connsiteY2" fmla="*/ 2091482 h 2091482"/>
                <a:gd name="connsiteX3" fmla="*/ 0 w 2088137"/>
                <a:gd name="connsiteY3" fmla="*/ 2022405 h 2091482"/>
                <a:gd name="connsiteX4" fmla="*/ 177650 w 2088137"/>
                <a:gd name="connsiteY4" fmla="*/ 1251719 h 2091482"/>
                <a:gd name="connsiteX0" fmla="*/ 177650 w 2088137"/>
                <a:gd name="connsiteY0" fmla="*/ 631148 h 1470911"/>
                <a:gd name="connsiteX1" fmla="*/ 1004327 w 2088137"/>
                <a:gd name="connsiteY1" fmla="*/ 0 h 1470911"/>
                <a:gd name="connsiteX2" fmla="*/ 2088137 w 2088137"/>
                <a:gd name="connsiteY2" fmla="*/ 1470911 h 1470911"/>
                <a:gd name="connsiteX3" fmla="*/ 0 w 2088137"/>
                <a:gd name="connsiteY3" fmla="*/ 1401834 h 1470911"/>
                <a:gd name="connsiteX4" fmla="*/ 177650 w 2088137"/>
                <a:gd name="connsiteY4" fmla="*/ 631148 h 1470911"/>
                <a:gd name="connsiteX0" fmla="*/ 177650 w 1004327"/>
                <a:gd name="connsiteY0" fmla="*/ 631148 h 1841076"/>
                <a:gd name="connsiteX1" fmla="*/ 1004327 w 1004327"/>
                <a:gd name="connsiteY1" fmla="*/ 0 h 1841076"/>
                <a:gd name="connsiteX2" fmla="*/ 934246 w 1004327"/>
                <a:gd name="connsiteY2" fmla="*/ 1841076 h 1841076"/>
                <a:gd name="connsiteX3" fmla="*/ 0 w 1004327"/>
                <a:gd name="connsiteY3" fmla="*/ 1401834 h 1841076"/>
                <a:gd name="connsiteX4" fmla="*/ 177650 w 1004327"/>
                <a:gd name="connsiteY4" fmla="*/ 631148 h 1841076"/>
                <a:gd name="connsiteX0" fmla="*/ 177650 w 1004327"/>
                <a:gd name="connsiteY0" fmla="*/ 631148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77650 w 1004327"/>
                <a:gd name="connsiteY4" fmla="*/ 631148 h 1884625"/>
                <a:gd name="connsiteX0" fmla="*/ 138006 w 1004327"/>
                <a:gd name="connsiteY0" fmla="*/ 482096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38006 w 1004327"/>
                <a:gd name="connsiteY4" fmla="*/ 482096 h 1884625"/>
                <a:gd name="connsiteX0" fmla="*/ 129196 w 995517"/>
                <a:gd name="connsiteY0" fmla="*/ 482096 h 1884625"/>
                <a:gd name="connsiteX1" fmla="*/ 995517 w 995517"/>
                <a:gd name="connsiteY1" fmla="*/ 0 h 1884625"/>
                <a:gd name="connsiteX2" fmla="*/ 937332 w 995517"/>
                <a:gd name="connsiteY2" fmla="*/ 1884625 h 1884625"/>
                <a:gd name="connsiteX3" fmla="*/ 0 w 995517"/>
                <a:gd name="connsiteY3" fmla="*/ 1457196 h 1884625"/>
                <a:gd name="connsiteX4" fmla="*/ 129196 w 995517"/>
                <a:gd name="connsiteY4" fmla="*/ 482096 h 1884625"/>
                <a:gd name="connsiteX0" fmla="*/ 129196 w 995517"/>
                <a:gd name="connsiteY0" fmla="*/ 482096 h 1914436"/>
                <a:gd name="connsiteX1" fmla="*/ 995517 w 995517"/>
                <a:gd name="connsiteY1" fmla="*/ 0 h 1914436"/>
                <a:gd name="connsiteX2" fmla="*/ 928522 w 995517"/>
                <a:gd name="connsiteY2" fmla="*/ 1914436 h 1914436"/>
                <a:gd name="connsiteX3" fmla="*/ 0 w 995517"/>
                <a:gd name="connsiteY3" fmla="*/ 1457196 h 1914436"/>
                <a:gd name="connsiteX4" fmla="*/ 129196 w 995517"/>
                <a:gd name="connsiteY4" fmla="*/ 482096 h 1914436"/>
                <a:gd name="connsiteX0" fmla="*/ 129196 w 955873"/>
                <a:gd name="connsiteY0" fmla="*/ 499131 h 1931471"/>
                <a:gd name="connsiteX1" fmla="*/ 955873 w 955873"/>
                <a:gd name="connsiteY1" fmla="*/ 0 h 1931471"/>
                <a:gd name="connsiteX2" fmla="*/ 928522 w 955873"/>
                <a:gd name="connsiteY2" fmla="*/ 1931471 h 1931471"/>
                <a:gd name="connsiteX3" fmla="*/ 0 w 955873"/>
                <a:gd name="connsiteY3" fmla="*/ 1474231 h 1931471"/>
                <a:gd name="connsiteX4" fmla="*/ 129196 w 955873"/>
                <a:gd name="connsiteY4" fmla="*/ 499131 h 1931471"/>
                <a:gd name="connsiteX0" fmla="*/ 129196 w 928522"/>
                <a:gd name="connsiteY0" fmla="*/ 452286 h 1884626"/>
                <a:gd name="connsiteX1" fmla="*/ 775270 w 928522"/>
                <a:gd name="connsiteY1" fmla="*/ 0 h 1884626"/>
                <a:gd name="connsiteX2" fmla="*/ 928522 w 928522"/>
                <a:gd name="connsiteY2" fmla="*/ 1884626 h 1884626"/>
                <a:gd name="connsiteX3" fmla="*/ 0 w 928522"/>
                <a:gd name="connsiteY3" fmla="*/ 1427386 h 1884626"/>
                <a:gd name="connsiteX4" fmla="*/ 129196 w 928522"/>
                <a:gd name="connsiteY4" fmla="*/ 452286 h 1884626"/>
                <a:gd name="connsiteX0" fmla="*/ 129196 w 946142"/>
                <a:gd name="connsiteY0" fmla="*/ 452286 h 1427386"/>
                <a:gd name="connsiteX1" fmla="*/ 775270 w 946142"/>
                <a:gd name="connsiteY1" fmla="*/ 0 h 1427386"/>
                <a:gd name="connsiteX2" fmla="*/ 946142 w 946142"/>
                <a:gd name="connsiteY2" fmla="*/ 807191 h 1427386"/>
                <a:gd name="connsiteX3" fmla="*/ 0 w 946142"/>
                <a:gd name="connsiteY3" fmla="*/ 1427386 h 1427386"/>
                <a:gd name="connsiteX4" fmla="*/ 129196 w 946142"/>
                <a:gd name="connsiteY4" fmla="*/ 452286 h 1427386"/>
                <a:gd name="connsiteX0" fmla="*/ 168840 w 985786"/>
                <a:gd name="connsiteY0" fmla="*/ 452286 h 1252782"/>
                <a:gd name="connsiteX1" fmla="*/ 814914 w 985786"/>
                <a:gd name="connsiteY1" fmla="*/ 0 h 1252782"/>
                <a:gd name="connsiteX2" fmla="*/ 985786 w 985786"/>
                <a:gd name="connsiteY2" fmla="*/ 807191 h 1252782"/>
                <a:gd name="connsiteX3" fmla="*/ 0 w 985786"/>
                <a:gd name="connsiteY3" fmla="*/ 1252782 h 1252782"/>
                <a:gd name="connsiteX4" fmla="*/ 168840 w 985786"/>
                <a:gd name="connsiteY4" fmla="*/ 452286 h 1252782"/>
                <a:gd name="connsiteX0" fmla="*/ 160122 w 977068"/>
                <a:gd name="connsiteY0" fmla="*/ 452286 h 1231711"/>
                <a:gd name="connsiteX1" fmla="*/ 806196 w 977068"/>
                <a:gd name="connsiteY1" fmla="*/ 0 h 1231711"/>
                <a:gd name="connsiteX2" fmla="*/ 977068 w 977068"/>
                <a:gd name="connsiteY2" fmla="*/ 807191 h 1231711"/>
                <a:gd name="connsiteX3" fmla="*/ 0 w 977068"/>
                <a:gd name="connsiteY3" fmla="*/ 1231711 h 1231711"/>
                <a:gd name="connsiteX4" fmla="*/ 160122 w 977068"/>
                <a:gd name="connsiteY4" fmla="*/ 452286 h 1231711"/>
                <a:gd name="connsiteX0" fmla="*/ 160122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60122 w 990145"/>
                <a:gd name="connsiteY4" fmla="*/ 452286 h 1231711"/>
                <a:gd name="connsiteX0" fmla="*/ 173199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73199 w 990145"/>
                <a:gd name="connsiteY4" fmla="*/ 452286 h 1231711"/>
                <a:gd name="connsiteX0" fmla="*/ 173199 w 990145"/>
                <a:gd name="connsiteY0" fmla="*/ 584090 h 1363515"/>
                <a:gd name="connsiteX1" fmla="*/ 783552 w 990145"/>
                <a:gd name="connsiteY1" fmla="*/ 0 h 1363515"/>
                <a:gd name="connsiteX2" fmla="*/ 990145 w 990145"/>
                <a:gd name="connsiteY2" fmla="*/ 922138 h 1363515"/>
                <a:gd name="connsiteX3" fmla="*/ 0 w 990145"/>
                <a:gd name="connsiteY3" fmla="*/ 1363515 h 1363515"/>
                <a:gd name="connsiteX4" fmla="*/ 173199 w 990145"/>
                <a:gd name="connsiteY4" fmla="*/ 584090 h 1363515"/>
                <a:gd name="connsiteX0" fmla="*/ 0 w 816946"/>
                <a:gd name="connsiteY0" fmla="*/ 584090 h 1474231"/>
                <a:gd name="connsiteX1" fmla="*/ 610353 w 816946"/>
                <a:gd name="connsiteY1" fmla="*/ 0 h 1474231"/>
                <a:gd name="connsiteX2" fmla="*/ 816946 w 816946"/>
                <a:gd name="connsiteY2" fmla="*/ 922138 h 1474231"/>
                <a:gd name="connsiteX3" fmla="*/ 13616 w 816946"/>
                <a:gd name="connsiteY3" fmla="*/ 1474231 h 1474231"/>
                <a:gd name="connsiteX4" fmla="*/ 0 w 816946"/>
                <a:gd name="connsiteY4" fmla="*/ 584090 h 1474231"/>
                <a:gd name="connsiteX0" fmla="*/ 0 w 981116"/>
                <a:gd name="connsiteY0" fmla="*/ 584090 h 1474231"/>
                <a:gd name="connsiteX1" fmla="*/ 610353 w 981116"/>
                <a:gd name="connsiteY1" fmla="*/ 0 h 1474231"/>
                <a:gd name="connsiteX2" fmla="*/ 981116 w 981116"/>
                <a:gd name="connsiteY2" fmla="*/ 980132 h 1474231"/>
                <a:gd name="connsiteX3" fmla="*/ 13616 w 981116"/>
                <a:gd name="connsiteY3" fmla="*/ 1474231 h 1474231"/>
                <a:gd name="connsiteX4" fmla="*/ 0 w 981116"/>
                <a:gd name="connsiteY4" fmla="*/ 584090 h 1474231"/>
                <a:gd name="connsiteX0" fmla="*/ 0 w 1009421"/>
                <a:gd name="connsiteY0" fmla="*/ 563001 h 1474231"/>
                <a:gd name="connsiteX1" fmla="*/ 638658 w 1009421"/>
                <a:gd name="connsiteY1" fmla="*/ 0 h 1474231"/>
                <a:gd name="connsiteX2" fmla="*/ 1009421 w 1009421"/>
                <a:gd name="connsiteY2" fmla="*/ 980132 h 1474231"/>
                <a:gd name="connsiteX3" fmla="*/ 41921 w 1009421"/>
                <a:gd name="connsiteY3" fmla="*/ 1474231 h 1474231"/>
                <a:gd name="connsiteX4" fmla="*/ 0 w 1009421"/>
                <a:gd name="connsiteY4" fmla="*/ 563001 h 14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421" h="1474231">
                  <a:moveTo>
                    <a:pt x="0" y="563001"/>
                  </a:moveTo>
                  <a:lnTo>
                    <a:pt x="638658" y="0"/>
                  </a:lnTo>
                  <a:lnTo>
                    <a:pt x="1009421" y="980132"/>
                  </a:lnTo>
                  <a:lnTo>
                    <a:pt x="41921" y="1474231"/>
                  </a:lnTo>
                  <a:lnTo>
                    <a:pt x="0" y="563001"/>
                  </a:lnTo>
                  <a:close/>
                </a:path>
              </a:pathLst>
            </a:custGeom>
            <a:solidFill>
              <a:srgbClr val="00B050">
                <a:alpha val="2000"/>
              </a:srgb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86" b="1" u="sng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42A57-21C0-4E24-B985-72F1515B9714}"/>
                </a:ext>
              </a:extLst>
            </p:cNvPr>
            <p:cNvSpPr/>
            <p:nvPr/>
          </p:nvSpPr>
          <p:spPr>
            <a:xfrm>
              <a:off x="219787" y="3482073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GANH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9D093-439A-4EF0-A7D2-3446C48DE77D}"/>
                </a:ext>
              </a:extLst>
            </p:cNvPr>
            <p:cNvSpPr/>
            <p:nvPr/>
          </p:nvSpPr>
          <p:spPr>
            <a:xfrm>
              <a:off x="1463309" y="2524748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CHUL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8645F06-2001-4401-8134-33BBBBEFA380}"/>
                </a:ext>
              </a:extLst>
            </p:cNvPr>
            <p:cNvSpPr/>
            <p:nvPr/>
          </p:nvSpPr>
          <p:spPr>
            <a:xfrm>
              <a:off x="455319" y="5014724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SEOS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EA0128-1B0A-458C-A474-0120FAA3B3B4}"/>
                </a:ext>
              </a:extLst>
            </p:cNvPr>
            <p:cNvSpPr/>
            <p:nvPr/>
          </p:nvSpPr>
          <p:spPr>
            <a:xfrm>
              <a:off x="2005430" y="4225533"/>
              <a:ext cx="827895" cy="2504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 anchorCtr="0"/>
            <a:lstStyle/>
            <a:p>
              <a:pPr algn="ctr">
                <a:defRPr/>
              </a:pPr>
              <a:r>
                <a:rPr lang="en-US" altLang="ko-KR" sz="1200" b="1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YEOJ</a:t>
              </a:r>
              <a:endParaRPr lang="ko-KR" altLang="en-US" sz="12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직사각형 10">
            <a:extLst>
              <a:ext uri="{FF2B5EF4-FFF2-40B4-BE49-F238E27FC236}">
                <a16:creationId xmlns:a16="http://schemas.microsoft.com/office/drawing/2014/main" id="{5A713A37-4EBD-4599-9F41-7C6F162C9177}"/>
              </a:ext>
            </a:extLst>
          </p:cNvPr>
          <p:cNvSpPr/>
          <p:nvPr/>
        </p:nvSpPr>
        <p:spPr bwMode="auto">
          <a:xfrm>
            <a:off x="1345487" y="4634157"/>
            <a:ext cx="491410" cy="1122781"/>
          </a:xfrm>
          <a:custGeom>
            <a:avLst/>
            <a:gdLst>
              <a:gd name="connsiteX0" fmla="*/ 0 w 1828777"/>
              <a:gd name="connsiteY0" fmla="*/ 0 h 1503525"/>
              <a:gd name="connsiteX1" fmla="*/ 1828777 w 1828777"/>
              <a:gd name="connsiteY1" fmla="*/ 0 h 1503525"/>
              <a:gd name="connsiteX2" fmla="*/ 1828777 w 1828777"/>
              <a:gd name="connsiteY2" fmla="*/ 1503525 h 1503525"/>
              <a:gd name="connsiteX3" fmla="*/ 0 w 1828777"/>
              <a:gd name="connsiteY3" fmla="*/ 1503525 h 1503525"/>
              <a:gd name="connsiteX4" fmla="*/ 0 w 1828777"/>
              <a:gd name="connsiteY4" fmla="*/ 0 h 1503525"/>
              <a:gd name="connsiteX0" fmla="*/ 577048 w 2405825"/>
              <a:gd name="connsiteY0" fmla="*/ 0 h 2524457"/>
              <a:gd name="connsiteX1" fmla="*/ 2405825 w 2405825"/>
              <a:gd name="connsiteY1" fmla="*/ 0 h 2524457"/>
              <a:gd name="connsiteX2" fmla="*/ 2405825 w 2405825"/>
              <a:gd name="connsiteY2" fmla="*/ 1503525 h 2524457"/>
              <a:gd name="connsiteX3" fmla="*/ 0 w 2405825"/>
              <a:gd name="connsiteY3" fmla="*/ 2524457 h 2524457"/>
              <a:gd name="connsiteX4" fmla="*/ 577048 w 2405825"/>
              <a:gd name="connsiteY4" fmla="*/ 0 h 2524457"/>
              <a:gd name="connsiteX0" fmla="*/ 577048 w 2405825"/>
              <a:gd name="connsiteY0" fmla="*/ 0 h 2542213"/>
              <a:gd name="connsiteX1" fmla="*/ 2405825 w 2405825"/>
              <a:gd name="connsiteY1" fmla="*/ 0 h 2542213"/>
              <a:gd name="connsiteX2" fmla="*/ 1464792 w 2405825"/>
              <a:gd name="connsiteY2" fmla="*/ 2542213 h 2542213"/>
              <a:gd name="connsiteX3" fmla="*/ 0 w 2405825"/>
              <a:gd name="connsiteY3" fmla="*/ 2524457 h 2542213"/>
              <a:gd name="connsiteX4" fmla="*/ 577048 w 2405825"/>
              <a:gd name="connsiteY4" fmla="*/ 0 h 2542213"/>
              <a:gd name="connsiteX0" fmla="*/ 577048 w 2183884"/>
              <a:gd name="connsiteY0" fmla="*/ 0 h 2542213"/>
              <a:gd name="connsiteX1" fmla="*/ 2183884 w 2183884"/>
              <a:gd name="connsiteY1" fmla="*/ 834501 h 2542213"/>
              <a:gd name="connsiteX2" fmla="*/ 1464792 w 2183884"/>
              <a:gd name="connsiteY2" fmla="*/ 2542213 h 2542213"/>
              <a:gd name="connsiteX3" fmla="*/ 0 w 2183884"/>
              <a:gd name="connsiteY3" fmla="*/ 2524457 h 2542213"/>
              <a:gd name="connsiteX4" fmla="*/ 577048 w 2183884"/>
              <a:gd name="connsiteY4" fmla="*/ 0 h 2542213"/>
              <a:gd name="connsiteX0" fmla="*/ 577048 w 2183884"/>
              <a:gd name="connsiteY0" fmla="*/ 0 h 2524457"/>
              <a:gd name="connsiteX1" fmla="*/ 2183884 w 2183884"/>
              <a:gd name="connsiteY1" fmla="*/ 834501 h 2524457"/>
              <a:gd name="connsiteX2" fmla="*/ 1376016 w 2183884"/>
              <a:gd name="connsiteY2" fmla="*/ 2435681 h 2524457"/>
              <a:gd name="connsiteX3" fmla="*/ 0 w 2183884"/>
              <a:gd name="connsiteY3" fmla="*/ 2524457 h 2524457"/>
              <a:gd name="connsiteX4" fmla="*/ 577048 w 2183884"/>
              <a:gd name="connsiteY4" fmla="*/ 0 h 2524457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1376016 w 2636645"/>
              <a:gd name="connsiteY2" fmla="*/ 2808543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423581 w 2636645"/>
              <a:gd name="connsiteY2" fmla="*/ 2124962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577048 w 2636645"/>
              <a:gd name="connsiteY0" fmla="*/ 372862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577048 w 2636645"/>
              <a:gd name="connsiteY4" fmla="*/ 372862 h 2897319"/>
              <a:gd name="connsiteX0" fmla="*/ 640203 w 2636645"/>
              <a:gd name="connsiteY0" fmla="*/ 341131 h 2897319"/>
              <a:gd name="connsiteX1" fmla="*/ 2636645 w 2636645"/>
              <a:gd name="connsiteY1" fmla="*/ 0 h 2897319"/>
              <a:gd name="connsiteX2" fmla="*/ 2352560 w 2636645"/>
              <a:gd name="connsiteY2" fmla="*/ 1654446 h 2897319"/>
              <a:gd name="connsiteX3" fmla="*/ 0 w 2636645"/>
              <a:gd name="connsiteY3" fmla="*/ 2897319 h 2897319"/>
              <a:gd name="connsiteX4" fmla="*/ 640203 w 2636645"/>
              <a:gd name="connsiteY4" fmla="*/ 341131 h 2897319"/>
              <a:gd name="connsiteX0" fmla="*/ 640203 w 2375002"/>
              <a:gd name="connsiteY0" fmla="*/ 1174072 h 3730260"/>
              <a:gd name="connsiteX1" fmla="*/ 2375002 w 2375002"/>
              <a:gd name="connsiteY1" fmla="*/ 0 h 3730260"/>
              <a:gd name="connsiteX2" fmla="*/ 2352560 w 2375002"/>
              <a:gd name="connsiteY2" fmla="*/ 2487387 h 3730260"/>
              <a:gd name="connsiteX3" fmla="*/ 0 w 2375002"/>
              <a:gd name="connsiteY3" fmla="*/ 3730260 h 3730260"/>
              <a:gd name="connsiteX4" fmla="*/ 640203 w 2375002"/>
              <a:gd name="connsiteY4" fmla="*/ 1174072 h 3730260"/>
              <a:gd name="connsiteX0" fmla="*/ 640203 w 2749536"/>
              <a:gd name="connsiteY0" fmla="*/ 1174072 h 3730260"/>
              <a:gd name="connsiteX1" fmla="*/ 2375002 w 2749536"/>
              <a:gd name="connsiteY1" fmla="*/ 0 h 3730260"/>
              <a:gd name="connsiteX2" fmla="*/ 2749536 w 2749536"/>
              <a:gd name="connsiteY2" fmla="*/ 2527051 h 3730260"/>
              <a:gd name="connsiteX3" fmla="*/ 0 w 2749536"/>
              <a:gd name="connsiteY3" fmla="*/ 3730260 h 3730260"/>
              <a:gd name="connsiteX4" fmla="*/ 640203 w 2749536"/>
              <a:gd name="connsiteY4" fmla="*/ 1174072 h 3730260"/>
              <a:gd name="connsiteX0" fmla="*/ 640203 w 2749536"/>
              <a:gd name="connsiteY0" fmla="*/ 1499316 h 4055504"/>
              <a:gd name="connsiteX1" fmla="*/ 1644206 w 2749536"/>
              <a:gd name="connsiteY1" fmla="*/ 0 h 4055504"/>
              <a:gd name="connsiteX2" fmla="*/ 2749536 w 2749536"/>
              <a:gd name="connsiteY2" fmla="*/ 2852295 h 4055504"/>
              <a:gd name="connsiteX3" fmla="*/ 0 w 2749536"/>
              <a:gd name="connsiteY3" fmla="*/ 4055504 h 4055504"/>
              <a:gd name="connsiteX4" fmla="*/ 640203 w 2749536"/>
              <a:gd name="connsiteY4" fmla="*/ 1499316 h 4055504"/>
              <a:gd name="connsiteX0" fmla="*/ 640203 w 2749536"/>
              <a:gd name="connsiteY0" fmla="*/ 1189938 h 3746126"/>
              <a:gd name="connsiteX1" fmla="*/ 2365980 w 2749536"/>
              <a:gd name="connsiteY1" fmla="*/ 0 h 3746126"/>
              <a:gd name="connsiteX2" fmla="*/ 2749536 w 2749536"/>
              <a:gd name="connsiteY2" fmla="*/ 2542917 h 3746126"/>
              <a:gd name="connsiteX3" fmla="*/ 0 w 2749536"/>
              <a:gd name="connsiteY3" fmla="*/ 3746126 h 3746126"/>
              <a:gd name="connsiteX4" fmla="*/ 640203 w 2749536"/>
              <a:gd name="connsiteY4" fmla="*/ 1189938 h 3746126"/>
              <a:gd name="connsiteX0" fmla="*/ 640203 w 3060688"/>
              <a:gd name="connsiteY0" fmla="*/ 341131 h 2897319"/>
              <a:gd name="connsiteX1" fmla="*/ 3060688 w 3060688"/>
              <a:gd name="connsiteY1" fmla="*/ 0 h 2897319"/>
              <a:gd name="connsiteX2" fmla="*/ 2749536 w 3060688"/>
              <a:gd name="connsiteY2" fmla="*/ 1694110 h 2897319"/>
              <a:gd name="connsiteX3" fmla="*/ 0 w 3060688"/>
              <a:gd name="connsiteY3" fmla="*/ 2897319 h 2897319"/>
              <a:gd name="connsiteX4" fmla="*/ 640203 w 3060688"/>
              <a:gd name="connsiteY4" fmla="*/ 341131 h 2897319"/>
              <a:gd name="connsiteX0" fmla="*/ 640203 w 2749536"/>
              <a:gd name="connsiteY0" fmla="*/ 1142341 h 3698529"/>
              <a:gd name="connsiteX1" fmla="*/ 2375002 w 2749536"/>
              <a:gd name="connsiteY1" fmla="*/ 0 h 3698529"/>
              <a:gd name="connsiteX2" fmla="*/ 2749536 w 2749536"/>
              <a:gd name="connsiteY2" fmla="*/ 2495320 h 3698529"/>
              <a:gd name="connsiteX3" fmla="*/ 0 w 2749536"/>
              <a:gd name="connsiteY3" fmla="*/ 3698529 h 3698529"/>
              <a:gd name="connsiteX4" fmla="*/ 640203 w 2749536"/>
              <a:gd name="connsiteY4" fmla="*/ 1142341 h 3698529"/>
              <a:gd name="connsiteX0" fmla="*/ 640203 w 2767580"/>
              <a:gd name="connsiteY0" fmla="*/ 1142341 h 3698529"/>
              <a:gd name="connsiteX1" fmla="*/ 2375002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142341 h 3698529"/>
              <a:gd name="connsiteX1" fmla="*/ 2365980 w 2767580"/>
              <a:gd name="connsiteY1" fmla="*/ 0 h 3698529"/>
              <a:gd name="connsiteX2" fmla="*/ 2767580 w 2767580"/>
              <a:gd name="connsiteY2" fmla="*/ 2447723 h 3698529"/>
              <a:gd name="connsiteX3" fmla="*/ 0 w 2767580"/>
              <a:gd name="connsiteY3" fmla="*/ 3698529 h 3698529"/>
              <a:gd name="connsiteX4" fmla="*/ 640203 w 2767580"/>
              <a:gd name="connsiteY4" fmla="*/ 1142341 h 3698529"/>
              <a:gd name="connsiteX0" fmla="*/ 640203 w 2767580"/>
              <a:gd name="connsiteY0" fmla="*/ 1239566 h 3795754"/>
              <a:gd name="connsiteX1" fmla="*/ 2312863 w 2767580"/>
              <a:gd name="connsiteY1" fmla="*/ 0 h 3795754"/>
              <a:gd name="connsiteX2" fmla="*/ 2767580 w 2767580"/>
              <a:gd name="connsiteY2" fmla="*/ 2544948 h 3795754"/>
              <a:gd name="connsiteX3" fmla="*/ 0 w 2767580"/>
              <a:gd name="connsiteY3" fmla="*/ 3795754 h 3795754"/>
              <a:gd name="connsiteX4" fmla="*/ 640203 w 2767580"/>
              <a:gd name="connsiteY4" fmla="*/ 1239566 h 3795754"/>
              <a:gd name="connsiteX0" fmla="*/ 640203 w 2714464"/>
              <a:gd name="connsiteY0" fmla="*/ 1239566 h 3795754"/>
              <a:gd name="connsiteX1" fmla="*/ 2312863 w 2714464"/>
              <a:gd name="connsiteY1" fmla="*/ 0 h 3795754"/>
              <a:gd name="connsiteX2" fmla="*/ 2714464 w 2714464"/>
              <a:gd name="connsiteY2" fmla="*/ 2520641 h 3795754"/>
              <a:gd name="connsiteX3" fmla="*/ 0 w 2714464"/>
              <a:gd name="connsiteY3" fmla="*/ 3795754 h 3795754"/>
              <a:gd name="connsiteX4" fmla="*/ 640203 w 2714464"/>
              <a:gd name="connsiteY4" fmla="*/ 1239566 h 3795754"/>
              <a:gd name="connsiteX0" fmla="*/ 640203 w 2714464"/>
              <a:gd name="connsiteY0" fmla="*/ 1251719 h 3807907"/>
              <a:gd name="connsiteX1" fmla="*/ 2299584 w 2714464"/>
              <a:gd name="connsiteY1" fmla="*/ 0 h 3807907"/>
              <a:gd name="connsiteX2" fmla="*/ 2714464 w 2714464"/>
              <a:gd name="connsiteY2" fmla="*/ 2532794 h 3807907"/>
              <a:gd name="connsiteX3" fmla="*/ 0 w 2714464"/>
              <a:gd name="connsiteY3" fmla="*/ 3807907 h 3807907"/>
              <a:gd name="connsiteX4" fmla="*/ 640203 w 2714464"/>
              <a:gd name="connsiteY4" fmla="*/ 1251719 h 3807907"/>
              <a:gd name="connsiteX0" fmla="*/ 640203 w 2741022"/>
              <a:gd name="connsiteY0" fmla="*/ 1251719 h 3807907"/>
              <a:gd name="connsiteX1" fmla="*/ 2299584 w 2741022"/>
              <a:gd name="connsiteY1" fmla="*/ 0 h 3807907"/>
              <a:gd name="connsiteX2" fmla="*/ 2741022 w 2741022"/>
              <a:gd name="connsiteY2" fmla="*/ 2581406 h 3807907"/>
              <a:gd name="connsiteX3" fmla="*/ 0 w 2741022"/>
              <a:gd name="connsiteY3" fmla="*/ 3807907 h 3807907"/>
              <a:gd name="connsiteX4" fmla="*/ 640203 w 2741022"/>
              <a:gd name="connsiteY4" fmla="*/ 1251719 h 3807907"/>
              <a:gd name="connsiteX0" fmla="*/ 653481 w 2754300"/>
              <a:gd name="connsiteY0" fmla="*/ 1251719 h 3807907"/>
              <a:gd name="connsiteX1" fmla="*/ 2312862 w 2754300"/>
              <a:gd name="connsiteY1" fmla="*/ 0 h 3807907"/>
              <a:gd name="connsiteX2" fmla="*/ 2754300 w 2754300"/>
              <a:gd name="connsiteY2" fmla="*/ 2581406 h 3807907"/>
              <a:gd name="connsiteX3" fmla="*/ 0 w 2754300"/>
              <a:gd name="connsiteY3" fmla="*/ 3807907 h 3807907"/>
              <a:gd name="connsiteX4" fmla="*/ 653481 w 2754300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02369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99655"/>
              <a:gd name="connsiteY0" fmla="*/ 1251719 h 3807907"/>
              <a:gd name="connsiteX1" fmla="*/ 2312862 w 2599655"/>
              <a:gd name="connsiteY1" fmla="*/ 0 h 3807907"/>
              <a:gd name="connsiteX2" fmla="*/ 2599655 w 2599655"/>
              <a:gd name="connsiteY2" fmla="*/ 2156805 h 3807907"/>
              <a:gd name="connsiteX3" fmla="*/ 0 w 2599655"/>
              <a:gd name="connsiteY3" fmla="*/ 3807907 h 3807907"/>
              <a:gd name="connsiteX4" fmla="*/ 653481 w 2599655"/>
              <a:gd name="connsiteY4" fmla="*/ 1251719 h 3807907"/>
              <a:gd name="connsiteX0" fmla="*/ 653481 w 2563968"/>
              <a:gd name="connsiteY0" fmla="*/ 1251719 h 3807907"/>
              <a:gd name="connsiteX1" fmla="*/ 2312862 w 2563968"/>
              <a:gd name="connsiteY1" fmla="*/ 0 h 3807907"/>
              <a:gd name="connsiteX2" fmla="*/ 2563968 w 2563968"/>
              <a:gd name="connsiteY2" fmla="*/ 2091482 h 3807907"/>
              <a:gd name="connsiteX3" fmla="*/ 0 w 2563968"/>
              <a:gd name="connsiteY3" fmla="*/ 3807907 h 3807907"/>
              <a:gd name="connsiteX4" fmla="*/ 653481 w 2563968"/>
              <a:gd name="connsiteY4" fmla="*/ 1251719 h 3807907"/>
              <a:gd name="connsiteX0" fmla="*/ 177650 w 2088137"/>
              <a:gd name="connsiteY0" fmla="*/ 1251719 h 2091482"/>
              <a:gd name="connsiteX1" fmla="*/ 1837031 w 2088137"/>
              <a:gd name="connsiteY1" fmla="*/ 0 h 2091482"/>
              <a:gd name="connsiteX2" fmla="*/ 2088137 w 2088137"/>
              <a:gd name="connsiteY2" fmla="*/ 2091482 h 2091482"/>
              <a:gd name="connsiteX3" fmla="*/ 0 w 2088137"/>
              <a:gd name="connsiteY3" fmla="*/ 2022405 h 2091482"/>
              <a:gd name="connsiteX4" fmla="*/ 177650 w 2088137"/>
              <a:gd name="connsiteY4" fmla="*/ 1251719 h 2091482"/>
              <a:gd name="connsiteX0" fmla="*/ 177650 w 2088137"/>
              <a:gd name="connsiteY0" fmla="*/ 631148 h 1470911"/>
              <a:gd name="connsiteX1" fmla="*/ 1004327 w 2088137"/>
              <a:gd name="connsiteY1" fmla="*/ 0 h 1470911"/>
              <a:gd name="connsiteX2" fmla="*/ 2088137 w 2088137"/>
              <a:gd name="connsiteY2" fmla="*/ 1470911 h 1470911"/>
              <a:gd name="connsiteX3" fmla="*/ 0 w 2088137"/>
              <a:gd name="connsiteY3" fmla="*/ 1401834 h 1470911"/>
              <a:gd name="connsiteX4" fmla="*/ 177650 w 2088137"/>
              <a:gd name="connsiteY4" fmla="*/ 631148 h 1470911"/>
              <a:gd name="connsiteX0" fmla="*/ 177650 w 1004327"/>
              <a:gd name="connsiteY0" fmla="*/ 631148 h 1841076"/>
              <a:gd name="connsiteX1" fmla="*/ 1004327 w 1004327"/>
              <a:gd name="connsiteY1" fmla="*/ 0 h 1841076"/>
              <a:gd name="connsiteX2" fmla="*/ 934246 w 1004327"/>
              <a:gd name="connsiteY2" fmla="*/ 1841076 h 1841076"/>
              <a:gd name="connsiteX3" fmla="*/ 0 w 1004327"/>
              <a:gd name="connsiteY3" fmla="*/ 1401834 h 1841076"/>
              <a:gd name="connsiteX4" fmla="*/ 177650 w 1004327"/>
              <a:gd name="connsiteY4" fmla="*/ 631148 h 1841076"/>
              <a:gd name="connsiteX0" fmla="*/ 177650 w 1004327"/>
              <a:gd name="connsiteY0" fmla="*/ 631148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77650 w 1004327"/>
              <a:gd name="connsiteY4" fmla="*/ 631148 h 1884625"/>
              <a:gd name="connsiteX0" fmla="*/ 138006 w 1004327"/>
              <a:gd name="connsiteY0" fmla="*/ 482096 h 1884625"/>
              <a:gd name="connsiteX1" fmla="*/ 1004327 w 1004327"/>
              <a:gd name="connsiteY1" fmla="*/ 0 h 1884625"/>
              <a:gd name="connsiteX2" fmla="*/ 946142 w 1004327"/>
              <a:gd name="connsiteY2" fmla="*/ 1884625 h 1884625"/>
              <a:gd name="connsiteX3" fmla="*/ 0 w 1004327"/>
              <a:gd name="connsiteY3" fmla="*/ 1401834 h 1884625"/>
              <a:gd name="connsiteX4" fmla="*/ 138006 w 1004327"/>
              <a:gd name="connsiteY4" fmla="*/ 482096 h 1884625"/>
              <a:gd name="connsiteX0" fmla="*/ 129196 w 995517"/>
              <a:gd name="connsiteY0" fmla="*/ 482096 h 1884625"/>
              <a:gd name="connsiteX1" fmla="*/ 995517 w 995517"/>
              <a:gd name="connsiteY1" fmla="*/ 0 h 1884625"/>
              <a:gd name="connsiteX2" fmla="*/ 937332 w 995517"/>
              <a:gd name="connsiteY2" fmla="*/ 1884625 h 1884625"/>
              <a:gd name="connsiteX3" fmla="*/ 0 w 995517"/>
              <a:gd name="connsiteY3" fmla="*/ 1457196 h 1884625"/>
              <a:gd name="connsiteX4" fmla="*/ 129196 w 995517"/>
              <a:gd name="connsiteY4" fmla="*/ 482096 h 1884625"/>
              <a:gd name="connsiteX0" fmla="*/ 129196 w 995517"/>
              <a:gd name="connsiteY0" fmla="*/ 482096 h 1914436"/>
              <a:gd name="connsiteX1" fmla="*/ 995517 w 995517"/>
              <a:gd name="connsiteY1" fmla="*/ 0 h 1914436"/>
              <a:gd name="connsiteX2" fmla="*/ 928522 w 995517"/>
              <a:gd name="connsiteY2" fmla="*/ 1914436 h 1914436"/>
              <a:gd name="connsiteX3" fmla="*/ 0 w 995517"/>
              <a:gd name="connsiteY3" fmla="*/ 1457196 h 1914436"/>
              <a:gd name="connsiteX4" fmla="*/ 129196 w 995517"/>
              <a:gd name="connsiteY4" fmla="*/ 482096 h 1914436"/>
              <a:gd name="connsiteX0" fmla="*/ 129196 w 955873"/>
              <a:gd name="connsiteY0" fmla="*/ 499131 h 1931471"/>
              <a:gd name="connsiteX1" fmla="*/ 955873 w 955873"/>
              <a:gd name="connsiteY1" fmla="*/ 0 h 1931471"/>
              <a:gd name="connsiteX2" fmla="*/ 928522 w 955873"/>
              <a:gd name="connsiteY2" fmla="*/ 1931471 h 1931471"/>
              <a:gd name="connsiteX3" fmla="*/ 0 w 955873"/>
              <a:gd name="connsiteY3" fmla="*/ 1474231 h 1931471"/>
              <a:gd name="connsiteX4" fmla="*/ 129196 w 955873"/>
              <a:gd name="connsiteY4" fmla="*/ 499131 h 1931471"/>
              <a:gd name="connsiteX0" fmla="*/ 129196 w 928522"/>
              <a:gd name="connsiteY0" fmla="*/ 452286 h 1884626"/>
              <a:gd name="connsiteX1" fmla="*/ 775270 w 928522"/>
              <a:gd name="connsiteY1" fmla="*/ 0 h 1884626"/>
              <a:gd name="connsiteX2" fmla="*/ 928522 w 928522"/>
              <a:gd name="connsiteY2" fmla="*/ 1884626 h 1884626"/>
              <a:gd name="connsiteX3" fmla="*/ 0 w 928522"/>
              <a:gd name="connsiteY3" fmla="*/ 1427386 h 1884626"/>
              <a:gd name="connsiteX4" fmla="*/ 129196 w 928522"/>
              <a:gd name="connsiteY4" fmla="*/ 452286 h 1884626"/>
              <a:gd name="connsiteX0" fmla="*/ 129196 w 946142"/>
              <a:gd name="connsiteY0" fmla="*/ 452286 h 1427386"/>
              <a:gd name="connsiteX1" fmla="*/ 775270 w 946142"/>
              <a:gd name="connsiteY1" fmla="*/ 0 h 1427386"/>
              <a:gd name="connsiteX2" fmla="*/ 946142 w 946142"/>
              <a:gd name="connsiteY2" fmla="*/ 807191 h 1427386"/>
              <a:gd name="connsiteX3" fmla="*/ 0 w 946142"/>
              <a:gd name="connsiteY3" fmla="*/ 1427386 h 1427386"/>
              <a:gd name="connsiteX4" fmla="*/ 129196 w 946142"/>
              <a:gd name="connsiteY4" fmla="*/ 452286 h 1427386"/>
              <a:gd name="connsiteX0" fmla="*/ 168840 w 985786"/>
              <a:gd name="connsiteY0" fmla="*/ 452286 h 1252782"/>
              <a:gd name="connsiteX1" fmla="*/ 814914 w 985786"/>
              <a:gd name="connsiteY1" fmla="*/ 0 h 1252782"/>
              <a:gd name="connsiteX2" fmla="*/ 985786 w 985786"/>
              <a:gd name="connsiteY2" fmla="*/ 807191 h 1252782"/>
              <a:gd name="connsiteX3" fmla="*/ 0 w 985786"/>
              <a:gd name="connsiteY3" fmla="*/ 1252782 h 1252782"/>
              <a:gd name="connsiteX4" fmla="*/ 168840 w 985786"/>
              <a:gd name="connsiteY4" fmla="*/ 452286 h 1252782"/>
              <a:gd name="connsiteX0" fmla="*/ 160122 w 977068"/>
              <a:gd name="connsiteY0" fmla="*/ 452286 h 1231711"/>
              <a:gd name="connsiteX1" fmla="*/ 806196 w 977068"/>
              <a:gd name="connsiteY1" fmla="*/ 0 h 1231711"/>
              <a:gd name="connsiteX2" fmla="*/ 977068 w 977068"/>
              <a:gd name="connsiteY2" fmla="*/ 807191 h 1231711"/>
              <a:gd name="connsiteX3" fmla="*/ 0 w 977068"/>
              <a:gd name="connsiteY3" fmla="*/ 1231711 h 1231711"/>
              <a:gd name="connsiteX4" fmla="*/ 160122 w 977068"/>
              <a:gd name="connsiteY4" fmla="*/ 452286 h 1231711"/>
              <a:gd name="connsiteX0" fmla="*/ 160122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60122 w 990145"/>
              <a:gd name="connsiteY4" fmla="*/ 452286 h 1231711"/>
              <a:gd name="connsiteX0" fmla="*/ 173199 w 990145"/>
              <a:gd name="connsiteY0" fmla="*/ 452286 h 1231711"/>
              <a:gd name="connsiteX1" fmla="*/ 806196 w 990145"/>
              <a:gd name="connsiteY1" fmla="*/ 0 h 1231711"/>
              <a:gd name="connsiteX2" fmla="*/ 990145 w 990145"/>
              <a:gd name="connsiteY2" fmla="*/ 790334 h 1231711"/>
              <a:gd name="connsiteX3" fmla="*/ 0 w 990145"/>
              <a:gd name="connsiteY3" fmla="*/ 1231711 h 1231711"/>
              <a:gd name="connsiteX4" fmla="*/ 173199 w 990145"/>
              <a:gd name="connsiteY4" fmla="*/ 452286 h 1231711"/>
              <a:gd name="connsiteX0" fmla="*/ 173199 w 990145"/>
              <a:gd name="connsiteY0" fmla="*/ 584090 h 1363515"/>
              <a:gd name="connsiteX1" fmla="*/ 783552 w 990145"/>
              <a:gd name="connsiteY1" fmla="*/ 0 h 1363515"/>
              <a:gd name="connsiteX2" fmla="*/ 990145 w 990145"/>
              <a:gd name="connsiteY2" fmla="*/ 922138 h 1363515"/>
              <a:gd name="connsiteX3" fmla="*/ 0 w 990145"/>
              <a:gd name="connsiteY3" fmla="*/ 1363515 h 1363515"/>
              <a:gd name="connsiteX4" fmla="*/ 173199 w 990145"/>
              <a:gd name="connsiteY4" fmla="*/ 584090 h 1363515"/>
              <a:gd name="connsiteX0" fmla="*/ 0 w 816946"/>
              <a:gd name="connsiteY0" fmla="*/ 584090 h 1474231"/>
              <a:gd name="connsiteX1" fmla="*/ 610353 w 816946"/>
              <a:gd name="connsiteY1" fmla="*/ 0 h 1474231"/>
              <a:gd name="connsiteX2" fmla="*/ 816946 w 816946"/>
              <a:gd name="connsiteY2" fmla="*/ 922138 h 1474231"/>
              <a:gd name="connsiteX3" fmla="*/ 13616 w 816946"/>
              <a:gd name="connsiteY3" fmla="*/ 1474231 h 1474231"/>
              <a:gd name="connsiteX4" fmla="*/ 0 w 816946"/>
              <a:gd name="connsiteY4" fmla="*/ 584090 h 1474231"/>
              <a:gd name="connsiteX0" fmla="*/ 0 w 981116"/>
              <a:gd name="connsiteY0" fmla="*/ 584090 h 1474231"/>
              <a:gd name="connsiteX1" fmla="*/ 610353 w 981116"/>
              <a:gd name="connsiteY1" fmla="*/ 0 h 1474231"/>
              <a:gd name="connsiteX2" fmla="*/ 981116 w 981116"/>
              <a:gd name="connsiteY2" fmla="*/ 980132 h 1474231"/>
              <a:gd name="connsiteX3" fmla="*/ 13616 w 981116"/>
              <a:gd name="connsiteY3" fmla="*/ 1474231 h 1474231"/>
              <a:gd name="connsiteX4" fmla="*/ 0 w 981116"/>
              <a:gd name="connsiteY4" fmla="*/ 584090 h 1474231"/>
              <a:gd name="connsiteX0" fmla="*/ 0 w 1009421"/>
              <a:gd name="connsiteY0" fmla="*/ 563001 h 1474231"/>
              <a:gd name="connsiteX1" fmla="*/ 638658 w 1009421"/>
              <a:gd name="connsiteY1" fmla="*/ 0 h 1474231"/>
              <a:gd name="connsiteX2" fmla="*/ 1009421 w 1009421"/>
              <a:gd name="connsiteY2" fmla="*/ 980132 h 1474231"/>
              <a:gd name="connsiteX3" fmla="*/ 41921 w 1009421"/>
              <a:gd name="connsiteY3" fmla="*/ 1474231 h 1474231"/>
              <a:gd name="connsiteX4" fmla="*/ 0 w 1009421"/>
              <a:gd name="connsiteY4" fmla="*/ 563001 h 1474231"/>
              <a:gd name="connsiteX0" fmla="*/ 0 w 647362"/>
              <a:gd name="connsiteY0" fmla="*/ 563001 h 2015101"/>
              <a:gd name="connsiteX1" fmla="*/ 638658 w 647362"/>
              <a:gd name="connsiteY1" fmla="*/ 0 h 2015101"/>
              <a:gd name="connsiteX2" fmla="*/ 647362 w 647362"/>
              <a:gd name="connsiteY2" fmla="*/ 2015101 h 2015101"/>
              <a:gd name="connsiteX3" fmla="*/ 41921 w 647362"/>
              <a:gd name="connsiteY3" fmla="*/ 1474231 h 2015101"/>
              <a:gd name="connsiteX4" fmla="*/ 0 w 647362"/>
              <a:gd name="connsiteY4" fmla="*/ 563001 h 2015101"/>
              <a:gd name="connsiteX0" fmla="*/ 0 w 682691"/>
              <a:gd name="connsiteY0" fmla="*/ 448003 h 1900103"/>
              <a:gd name="connsiteX1" fmla="*/ 682544 w 682691"/>
              <a:gd name="connsiteY1" fmla="*/ 0 h 1900103"/>
              <a:gd name="connsiteX2" fmla="*/ 647362 w 682691"/>
              <a:gd name="connsiteY2" fmla="*/ 1900103 h 1900103"/>
              <a:gd name="connsiteX3" fmla="*/ 41921 w 682691"/>
              <a:gd name="connsiteY3" fmla="*/ 1359233 h 1900103"/>
              <a:gd name="connsiteX4" fmla="*/ 0 w 682691"/>
              <a:gd name="connsiteY4" fmla="*/ 448003 h 1900103"/>
              <a:gd name="connsiteX0" fmla="*/ 45852 w 640770"/>
              <a:gd name="connsiteY0" fmla="*/ 548624 h 1900103"/>
              <a:gd name="connsiteX1" fmla="*/ 640623 w 640770"/>
              <a:gd name="connsiteY1" fmla="*/ 0 h 1900103"/>
              <a:gd name="connsiteX2" fmla="*/ 605441 w 640770"/>
              <a:gd name="connsiteY2" fmla="*/ 1900103 h 1900103"/>
              <a:gd name="connsiteX3" fmla="*/ 0 w 640770"/>
              <a:gd name="connsiteY3" fmla="*/ 1359233 h 1900103"/>
              <a:gd name="connsiteX4" fmla="*/ 45852 w 640770"/>
              <a:gd name="connsiteY4" fmla="*/ 548624 h 1900103"/>
              <a:gd name="connsiteX0" fmla="*/ 78766 w 673684"/>
              <a:gd name="connsiteY0" fmla="*/ 548624 h 1900103"/>
              <a:gd name="connsiteX1" fmla="*/ 673537 w 673684"/>
              <a:gd name="connsiteY1" fmla="*/ 0 h 1900103"/>
              <a:gd name="connsiteX2" fmla="*/ 638355 w 673684"/>
              <a:gd name="connsiteY2" fmla="*/ 1900103 h 1900103"/>
              <a:gd name="connsiteX3" fmla="*/ 0 w 673684"/>
              <a:gd name="connsiteY3" fmla="*/ 1344858 h 1900103"/>
              <a:gd name="connsiteX4" fmla="*/ 78766 w 673684"/>
              <a:gd name="connsiteY4" fmla="*/ 548624 h 1900103"/>
              <a:gd name="connsiteX0" fmla="*/ 265165 w 673684"/>
              <a:gd name="connsiteY0" fmla="*/ 423911 h 1900103"/>
              <a:gd name="connsiteX1" fmla="*/ 673537 w 673684"/>
              <a:gd name="connsiteY1" fmla="*/ 0 h 1900103"/>
              <a:gd name="connsiteX2" fmla="*/ 638355 w 673684"/>
              <a:gd name="connsiteY2" fmla="*/ 1900103 h 1900103"/>
              <a:gd name="connsiteX3" fmla="*/ 0 w 673684"/>
              <a:gd name="connsiteY3" fmla="*/ 1344858 h 1900103"/>
              <a:gd name="connsiteX4" fmla="*/ 265165 w 673684"/>
              <a:gd name="connsiteY4" fmla="*/ 423911 h 1900103"/>
              <a:gd name="connsiteX0" fmla="*/ 78766 w 487285"/>
              <a:gd name="connsiteY0" fmla="*/ 423911 h 1900103"/>
              <a:gd name="connsiteX1" fmla="*/ 487138 w 487285"/>
              <a:gd name="connsiteY1" fmla="*/ 0 h 1900103"/>
              <a:gd name="connsiteX2" fmla="*/ 451956 w 487285"/>
              <a:gd name="connsiteY2" fmla="*/ 1900103 h 1900103"/>
              <a:gd name="connsiteX3" fmla="*/ 0 w 487285"/>
              <a:gd name="connsiteY3" fmla="*/ 1207674 h 1900103"/>
              <a:gd name="connsiteX4" fmla="*/ 78766 w 487285"/>
              <a:gd name="connsiteY4" fmla="*/ 423911 h 1900103"/>
              <a:gd name="connsiteX0" fmla="*/ 78766 w 487527"/>
              <a:gd name="connsiteY0" fmla="*/ 423911 h 1488550"/>
              <a:gd name="connsiteX1" fmla="*/ 487138 w 487527"/>
              <a:gd name="connsiteY1" fmla="*/ 0 h 1488550"/>
              <a:gd name="connsiteX2" fmla="*/ 478585 w 487527"/>
              <a:gd name="connsiteY2" fmla="*/ 1488550 h 1488550"/>
              <a:gd name="connsiteX3" fmla="*/ 0 w 487527"/>
              <a:gd name="connsiteY3" fmla="*/ 1207674 h 1488550"/>
              <a:gd name="connsiteX4" fmla="*/ 78766 w 487527"/>
              <a:gd name="connsiteY4" fmla="*/ 423911 h 1488550"/>
              <a:gd name="connsiteX0" fmla="*/ 87642 w 496403"/>
              <a:gd name="connsiteY0" fmla="*/ 423911 h 1488550"/>
              <a:gd name="connsiteX1" fmla="*/ 496014 w 496403"/>
              <a:gd name="connsiteY1" fmla="*/ 0 h 1488550"/>
              <a:gd name="connsiteX2" fmla="*/ 487461 w 496403"/>
              <a:gd name="connsiteY2" fmla="*/ 1488550 h 1488550"/>
              <a:gd name="connsiteX3" fmla="*/ 0 w 496403"/>
              <a:gd name="connsiteY3" fmla="*/ 1157789 h 1488550"/>
              <a:gd name="connsiteX4" fmla="*/ 87642 w 496403"/>
              <a:gd name="connsiteY4" fmla="*/ 423911 h 1488550"/>
              <a:gd name="connsiteX0" fmla="*/ 136954 w 496403"/>
              <a:gd name="connsiteY0" fmla="*/ 371948 h 1488550"/>
              <a:gd name="connsiteX1" fmla="*/ 496014 w 496403"/>
              <a:gd name="connsiteY1" fmla="*/ 0 h 1488550"/>
              <a:gd name="connsiteX2" fmla="*/ 487461 w 496403"/>
              <a:gd name="connsiteY2" fmla="*/ 1488550 h 1488550"/>
              <a:gd name="connsiteX3" fmla="*/ 0 w 496403"/>
              <a:gd name="connsiteY3" fmla="*/ 1157789 h 1488550"/>
              <a:gd name="connsiteX4" fmla="*/ 136954 w 496403"/>
              <a:gd name="connsiteY4" fmla="*/ 371948 h 1488550"/>
              <a:gd name="connsiteX0" fmla="*/ 56822 w 416271"/>
              <a:gd name="connsiteY0" fmla="*/ 371948 h 1488550"/>
              <a:gd name="connsiteX1" fmla="*/ 415882 w 416271"/>
              <a:gd name="connsiteY1" fmla="*/ 0 h 1488550"/>
              <a:gd name="connsiteX2" fmla="*/ 407329 w 416271"/>
              <a:gd name="connsiteY2" fmla="*/ 1488550 h 1488550"/>
              <a:gd name="connsiteX3" fmla="*/ 0 w 416271"/>
              <a:gd name="connsiteY3" fmla="*/ 941273 h 1488550"/>
              <a:gd name="connsiteX4" fmla="*/ 56822 w 416271"/>
              <a:gd name="connsiteY4" fmla="*/ 371948 h 1488550"/>
              <a:gd name="connsiteX0" fmla="*/ 56822 w 416163"/>
              <a:gd name="connsiteY0" fmla="*/ 371948 h 1185428"/>
              <a:gd name="connsiteX1" fmla="*/ 415882 w 416163"/>
              <a:gd name="connsiteY1" fmla="*/ 0 h 1185428"/>
              <a:gd name="connsiteX2" fmla="*/ 401165 w 416163"/>
              <a:gd name="connsiteY2" fmla="*/ 1185428 h 1185428"/>
              <a:gd name="connsiteX3" fmla="*/ 0 w 416163"/>
              <a:gd name="connsiteY3" fmla="*/ 941273 h 1185428"/>
              <a:gd name="connsiteX4" fmla="*/ 56822 w 416163"/>
              <a:gd name="connsiteY4" fmla="*/ 371948 h 1185428"/>
              <a:gd name="connsiteX0" fmla="*/ 69150 w 428491"/>
              <a:gd name="connsiteY0" fmla="*/ 371948 h 1185428"/>
              <a:gd name="connsiteX1" fmla="*/ 428210 w 428491"/>
              <a:gd name="connsiteY1" fmla="*/ 0 h 1185428"/>
              <a:gd name="connsiteX2" fmla="*/ 413493 w 428491"/>
              <a:gd name="connsiteY2" fmla="*/ 1185428 h 1185428"/>
              <a:gd name="connsiteX3" fmla="*/ 0 w 428491"/>
              <a:gd name="connsiteY3" fmla="*/ 906631 h 1185428"/>
              <a:gd name="connsiteX4" fmla="*/ 69150 w 428491"/>
              <a:gd name="connsiteY4" fmla="*/ 371948 h 11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491" h="1185428">
                <a:moveTo>
                  <a:pt x="69150" y="371948"/>
                </a:moveTo>
                <a:cubicBezTo>
                  <a:pt x="267407" y="189073"/>
                  <a:pt x="229953" y="182875"/>
                  <a:pt x="428210" y="0"/>
                </a:cubicBezTo>
                <a:cubicBezTo>
                  <a:pt x="431111" y="671700"/>
                  <a:pt x="410592" y="513728"/>
                  <a:pt x="413493" y="1185428"/>
                </a:cubicBezTo>
                <a:lnTo>
                  <a:pt x="0" y="906631"/>
                </a:lnTo>
                <a:lnTo>
                  <a:pt x="69150" y="371948"/>
                </a:lnTo>
                <a:close/>
              </a:path>
            </a:pathLst>
          </a:custGeom>
          <a:solidFill>
            <a:srgbClr val="00B050">
              <a:alpha val="2000"/>
            </a:srgbClr>
          </a:solidFill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86" b="1" u="sng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FC3EA-6401-4D5B-9986-19AA5671D824}"/>
              </a:ext>
            </a:extLst>
          </p:cNvPr>
          <p:cNvSpPr txBox="1"/>
          <p:nvPr/>
        </p:nvSpPr>
        <p:spPr>
          <a:xfrm>
            <a:off x="1672087" y="5057246"/>
            <a:ext cx="592532" cy="40011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4"/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accent4"/>
                </a:solidFill>
                <a:latin typeface="+mn-ea"/>
              </a:rPr>
              <a:t>차 </a:t>
            </a:r>
            <a:endParaRPr lang="en-US" altLang="ko-KR" sz="1000" b="1" dirty="0">
              <a:solidFill>
                <a:schemeClr val="accent4"/>
              </a:solidFill>
              <a:latin typeface="+mn-ea"/>
            </a:endParaRPr>
          </a:p>
          <a:p>
            <a:pPr algn="ctr"/>
            <a:r>
              <a:rPr lang="en-US" altLang="ko-KR" sz="1000" b="1" dirty="0">
                <a:solidFill>
                  <a:schemeClr val="accent4"/>
                </a:solidFill>
                <a:latin typeface="+mn-ea"/>
              </a:rPr>
              <a:t>(50km)</a:t>
            </a:r>
            <a:endParaRPr lang="ko-KR" altLang="en-US" sz="10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E5F4E-758B-44D7-8ED2-F1DC3993DE27}"/>
              </a:ext>
            </a:extLst>
          </p:cNvPr>
          <p:cNvSpPr txBox="1"/>
          <p:nvPr/>
        </p:nvSpPr>
        <p:spPr>
          <a:xfrm>
            <a:off x="759926" y="3266451"/>
            <a:ext cx="196279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기준국</a:t>
            </a:r>
            <a:r>
              <a:rPr lang="ko-KR" altLang="en-US" sz="1600" b="1" dirty="0"/>
              <a:t> 테스트베드</a:t>
            </a:r>
          </a:p>
        </p:txBody>
      </p:sp>
      <p:pic>
        <p:nvPicPr>
          <p:cNvPr id="41" name="그래픽 40" descr="컴퓨터">
            <a:extLst>
              <a:ext uri="{FF2B5EF4-FFF2-40B4-BE49-F238E27FC236}">
                <a16:creationId xmlns:a16="http://schemas.microsoft.com/office/drawing/2014/main" id="{B3C05B25-5934-460F-8630-CC4F6BA36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6217" y="3335895"/>
            <a:ext cx="1419066" cy="1419066"/>
          </a:xfrm>
          <a:prstGeom prst="rect">
            <a:avLst/>
          </a:prstGeom>
        </p:spPr>
      </p:pic>
      <p:pic>
        <p:nvPicPr>
          <p:cNvPr id="42" name="그래픽 41" descr="컴퓨터">
            <a:extLst>
              <a:ext uri="{FF2B5EF4-FFF2-40B4-BE49-F238E27FC236}">
                <a16:creationId xmlns:a16="http://schemas.microsoft.com/office/drawing/2014/main" id="{F1AA13CE-3B84-4BCF-9231-B5F1A4215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5783" y="3335895"/>
            <a:ext cx="1419066" cy="1419066"/>
          </a:xfrm>
          <a:prstGeom prst="rect">
            <a:avLst/>
          </a:prstGeom>
        </p:spPr>
      </p:pic>
      <p:pic>
        <p:nvPicPr>
          <p:cNvPr id="43" name="그래픽 42" descr="컴퓨터">
            <a:extLst>
              <a:ext uri="{FF2B5EF4-FFF2-40B4-BE49-F238E27FC236}">
                <a16:creationId xmlns:a16="http://schemas.microsoft.com/office/drawing/2014/main" id="{11905293-E7CF-4C9C-8D27-A3C7D895C1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7881" y="3335895"/>
            <a:ext cx="1419066" cy="1419066"/>
          </a:xfrm>
          <a:prstGeom prst="rect">
            <a:avLst/>
          </a:prstGeom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B5E87969-F5B2-438D-B786-6A62CC638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478" y="3807419"/>
            <a:ext cx="1016286" cy="426138"/>
          </a:xfrm>
          <a:prstGeom prst="rect">
            <a:avLst/>
          </a:prstGeom>
        </p:spPr>
      </p:pic>
      <p:pic>
        <p:nvPicPr>
          <p:cNvPr id="45" name="Picture 4" descr="파일:ISO C++ Logo.svg">
            <a:extLst>
              <a:ext uri="{FF2B5EF4-FFF2-40B4-BE49-F238E27FC236}">
                <a16:creationId xmlns:a16="http://schemas.microsoft.com/office/drawing/2014/main" id="{D896966B-FC49-421C-ADE1-2FA01FB8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30" y="3770237"/>
            <a:ext cx="302904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파일:ISO C++ Logo.svg">
            <a:extLst>
              <a:ext uri="{FF2B5EF4-FFF2-40B4-BE49-F238E27FC236}">
                <a16:creationId xmlns:a16="http://schemas.microsoft.com/office/drawing/2014/main" id="{AB7D3B9F-1E69-4E1F-8603-85005398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25" y="3770236"/>
            <a:ext cx="302904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File:Matlab Logo.png">
            <a:extLst>
              <a:ext uri="{FF2B5EF4-FFF2-40B4-BE49-F238E27FC236}">
                <a16:creationId xmlns:a16="http://schemas.microsoft.com/office/drawing/2014/main" id="{615D3F6C-517A-4A35-BB8C-2C6DD101A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82" y="3810354"/>
            <a:ext cx="372878" cy="3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E1A73-1D76-4DEF-8D2A-0A79D90D72C0}"/>
              </a:ext>
            </a:extLst>
          </p:cNvPr>
          <p:cNvSpPr txBox="1"/>
          <p:nvPr/>
        </p:nvSpPr>
        <p:spPr>
          <a:xfrm>
            <a:off x="3226217" y="3079375"/>
            <a:ext cx="128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데이터 수집 </a:t>
            </a:r>
            <a:endParaRPr lang="en-US" altLang="ko-KR" sz="1400" b="1" dirty="0"/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실시간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SW</a:t>
            </a:r>
            <a:endParaRPr lang="ko-KR" alt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3B80C5-E140-4F97-9F01-A3C985617B56}"/>
              </a:ext>
            </a:extLst>
          </p:cNvPr>
          <p:cNvSpPr txBox="1"/>
          <p:nvPr/>
        </p:nvSpPr>
        <p:spPr>
          <a:xfrm>
            <a:off x="7325140" y="3079375"/>
            <a:ext cx="141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보정정보 방송 </a:t>
            </a:r>
            <a:endParaRPr lang="en-US" altLang="ko-KR" sz="1400" b="1" dirty="0"/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실시간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SW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E432DD-E4FF-4B6D-AC46-89085382C2A9}"/>
              </a:ext>
            </a:extLst>
          </p:cNvPr>
          <p:cNvSpPr txBox="1"/>
          <p:nvPr/>
        </p:nvSpPr>
        <p:spPr>
          <a:xfrm>
            <a:off x="5348845" y="3079375"/>
            <a:ext cx="136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보정정보 생성 </a:t>
            </a:r>
            <a:endParaRPr lang="en-US" altLang="ko-KR" sz="1400" b="1" dirty="0"/>
          </a:p>
          <a:p>
            <a:pPr algn="ctr"/>
            <a:r>
              <a:rPr lang="ko-KR" altLang="en-US" sz="1400" b="1" dirty="0">
                <a:solidFill>
                  <a:srgbClr val="FF00FF"/>
                </a:solidFill>
              </a:rPr>
              <a:t>준실시간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SW</a:t>
            </a:r>
            <a:endParaRPr lang="ko-KR" altLang="en-US" sz="1400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61093E-976D-4604-B6EA-D31D570A7328}"/>
              </a:ext>
            </a:extLst>
          </p:cNvPr>
          <p:cNvSpPr/>
          <p:nvPr/>
        </p:nvSpPr>
        <p:spPr>
          <a:xfrm>
            <a:off x="2826420" y="3821353"/>
            <a:ext cx="292178" cy="2974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09A6E43-2564-43E6-9018-23C0EC2CF47E}"/>
              </a:ext>
            </a:extLst>
          </p:cNvPr>
          <p:cNvSpPr/>
          <p:nvPr/>
        </p:nvSpPr>
        <p:spPr>
          <a:xfrm>
            <a:off x="9115891" y="3807166"/>
            <a:ext cx="292178" cy="2974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C8DABC8-7F8E-466D-954C-936181D32205}"/>
              </a:ext>
            </a:extLst>
          </p:cNvPr>
          <p:cNvSpPr/>
          <p:nvPr/>
        </p:nvSpPr>
        <p:spPr>
          <a:xfrm>
            <a:off x="4728996" y="3839855"/>
            <a:ext cx="568622" cy="278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8FD52F53-5614-4C4F-8B0E-F0F77A555D6E}"/>
              </a:ext>
            </a:extLst>
          </p:cNvPr>
          <p:cNvSpPr/>
          <p:nvPr/>
        </p:nvSpPr>
        <p:spPr>
          <a:xfrm>
            <a:off x="6902054" y="3821353"/>
            <a:ext cx="568622" cy="278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 descr="문서">
            <a:extLst>
              <a:ext uri="{FF2B5EF4-FFF2-40B4-BE49-F238E27FC236}">
                <a16:creationId xmlns:a16="http://schemas.microsoft.com/office/drawing/2014/main" id="{EEC3706E-57C8-4BA0-BD4A-165BCE20E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3448" y="4177205"/>
            <a:ext cx="474242" cy="474242"/>
          </a:xfrm>
          <a:prstGeom prst="rect">
            <a:avLst/>
          </a:prstGeom>
        </p:spPr>
      </p:pic>
      <p:pic>
        <p:nvPicPr>
          <p:cNvPr id="59" name="그래픽 58" descr="문서">
            <a:extLst>
              <a:ext uri="{FF2B5EF4-FFF2-40B4-BE49-F238E27FC236}">
                <a16:creationId xmlns:a16="http://schemas.microsoft.com/office/drawing/2014/main" id="{187177C3-50D2-49FE-90DC-F1D5EE5F22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9244" y="4159733"/>
            <a:ext cx="474242" cy="47424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06693E5-CDDB-41CE-91A1-7B375C309AE8}"/>
              </a:ext>
            </a:extLst>
          </p:cNvPr>
          <p:cNvSpPr txBox="1"/>
          <p:nvPr/>
        </p:nvSpPr>
        <p:spPr>
          <a:xfrm>
            <a:off x="4258301" y="4704047"/>
            <a:ext cx="1520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err="1"/>
              <a:t>기준국</a:t>
            </a:r>
            <a:r>
              <a:rPr lang="ko-KR" altLang="en-US" sz="1200" b="1" dirty="0"/>
              <a:t> 데이터 파일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ACB34B-ED19-4042-8DAB-00F9A41BA46F}"/>
              </a:ext>
            </a:extLst>
          </p:cNvPr>
          <p:cNvSpPr txBox="1"/>
          <p:nvPr/>
        </p:nvSpPr>
        <p:spPr>
          <a:xfrm>
            <a:off x="6570836" y="4723455"/>
            <a:ext cx="124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보정정보 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63683-5F5D-46F3-96C0-76C2DC9B0AD9}"/>
              </a:ext>
            </a:extLst>
          </p:cNvPr>
          <p:cNvSpPr txBox="1"/>
          <p:nvPr/>
        </p:nvSpPr>
        <p:spPr>
          <a:xfrm>
            <a:off x="5419112" y="2455898"/>
            <a:ext cx="243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실시간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 SW 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개발 중 </a:t>
            </a:r>
            <a:endParaRPr lang="en-US" altLang="ko-KR" sz="1600" b="1" dirty="0">
              <a:solidFill>
                <a:srgbClr val="FF00FF"/>
              </a:solidFill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     (</a:t>
            </a:r>
            <a:r>
              <a:rPr lang="ko-KR" altLang="en-US" sz="1600" b="1" dirty="0" err="1">
                <a:solidFill>
                  <a:srgbClr val="FF00FF"/>
                </a:solidFill>
                <a:sym typeface="Wingdings" panose="05000000000000000000" pitchFamily="2" charset="2"/>
              </a:rPr>
              <a:t>당해년도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 완료 예정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)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6A24324F-A0BA-44FC-BCDE-564218AFC2CE}"/>
              </a:ext>
            </a:extLst>
          </p:cNvPr>
          <p:cNvSpPr/>
          <p:nvPr/>
        </p:nvSpPr>
        <p:spPr>
          <a:xfrm>
            <a:off x="3183019" y="5208007"/>
            <a:ext cx="2739745" cy="1452944"/>
          </a:xfrm>
          <a:prstGeom prst="wedgeRectCallout">
            <a:avLst>
              <a:gd name="adj1" fmla="val -32116"/>
              <a:gd name="adj2" fmla="val -960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말풍선: 사각형 65">
            <a:extLst>
              <a:ext uri="{FF2B5EF4-FFF2-40B4-BE49-F238E27FC236}">
                <a16:creationId xmlns:a16="http://schemas.microsoft.com/office/drawing/2014/main" id="{B9247B72-8EC5-4921-985D-54657037CE9A}"/>
              </a:ext>
            </a:extLst>
          </p:cNvPr>
          <p:cNvSpPr/>
          <p:nvPr/>
        </p:nvSpPr>
        <p:spPr>
          <a:xfrm>
            <a:off x="7533436" y="5196819"/>
            <a:ext cx="2709808" cy="1214268"/>
          </a:xfrm>
          <a:prstGeom prst="wedgeRectCallout">
            <a:avLst>
              <a:gd name="adj1" fmla="val -32116"/>
              <a:gd name="adj2" fmla="val -960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D4A251BC-2C63-4008-A73B-9FAA6C3B24DA}"/>
              </a:ext>
            </a:extLst>
          </p:cNvPr>
          <p:cNvSpPr txBox="1">
            <a:spLocks/>
          </p:cNvSpPr>
          <p:nvPr/>
        </p:nvSpPr>
        <p:spPr>
          <a:xfrm>
            <a:off x="3289515" y="5298823"/>
            <a:ext cx="2489233" cy="1214267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</a:t>
            </a:r>
            <a:r>
              <a:rPr lang="ko-KR" altLang="en-US" sz="14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기준국</a:t>
            </a: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NTRIP </a:t>
            </a: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통신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RTCM </a:t>
            </a: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메시지 </a:t>
            </a:r>
            <a:r>
              <a:rPr lang="en-US" altLang="ko-KR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decoder 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데이터 시각 동기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 궤도</a:t>
            </a:r>
            <a:r>
              <a:rPr lang="en-US" altLang="ko-KR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/</a:t>
            </a: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시각 계산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FE71FA70-C50B-4DB7-BE51-4A7C68DA2F51}"/>
              </a:ext>
            </a:extLst>
          </p:cNvPr>
          <p:cNvSpPr txBox="1">
            <a:spLocks/>
          </p:cNvSpPr>
          <p:nvPr/>
        </p:nvSpPr>
        <p:spPr>
          <a:xfrm>
            <a:off x="7597298" y="5306544"/>
            <a:ext cx="2489233" cy="1214267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TCP/IP </a:t>
            </a: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기반 통신 서버 구축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보정정보 메시지화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보정정보 </a:t>
            </a:r>
            <a:r>
              <a:rPr lang="ko-KR" altLang="en-US" sz="14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스케쥴링</a:t>
            </a:r>
            <a:endParaRPr lang="en-US" altLang="ko-KR" sz="14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46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5560791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674563" y="6511053"/>
            <a:ext cx="9568681" cy="49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 err="1"/>
              <a:t>보강항법</a:t>
            </a:r>
            <a:r>
              <a:rPr lang="ko-KR" altLang="en-US" sz="1800" b="1" spc="-150" dirty="0"/>
              <a:t> 시스템의 기능 구현 완료 </a:t>
            </a:r>
            <a:r>
              <a:rPr lang="en-US" altLang="ko-KR" sz="1800" b="1" spc="-150" dirty="0"/>
              <a:t>(</a:t>
            </a:r>
            <a:r>
              <a:rPr lang="ko-KR" altLang="en-US" sz="1800" b="1" spc="-150" dirty="0"/>
              <a:t>데이터 수집</a:t>
            </a:r>
            <a:r>
              <a:rPr lang="en-US" altLang="ko-KR" sz="1800" b="1" spc="-150" dirty="0"/>
              <a:t> &amp; </a:t>
            </a:r>
            <a:r>
              <a:rPr lang="ko-KR" altLang="en-US" sz="1800" b="1" spc="-150" dirty="0"/>
              <a:t>보정정보 방송</a:t>
            </a:r>
            <a:r>
              <a:rPr lang="en-US" altLang="ko-KR" sz="1800" b="1" spc="-150" dirty="0"/>
              <a:t>)</a:t>
            </a:r>
            <a:r>
              <a:rPr lang="ko-KR" altLang="en-US" sz="1800" b="1" spc="-150" dirty="0"/>
              <a:t> 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C76C822A-BD64-4C94-AC6B-252E0BAEB0EC}"/>
              </a:ext>
            </a:extLst>
          </p:cNvPr>
          <p:cNvSpPr/>
          <p:nvPr/>
        </p:nvSpPr>
        <p:spPr>
          <a:xfrm>
            <a:off x="522164" y="692596"/>
            <a:ext cx="2880320" cy="6180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진행 현황 </a:t>
            </a:r>
            <a:r>
              <a:rPr lang="en-US" altLang="ko-KR" sz="2000" b="1" kern="0" spc="-150" dirty="0">
                <a:solidFill>
                  <a:srgbClr val="FFC000">
                    <a:lumMod val="60000"/>
                    <a:lumOff val="40000"/>
                  </a:srgbClr>
                </a:solidFill>
              </a:rPr>
              <a:t>[2/2]</a:t>
            </a:r>
            <a:endParaRPr lang="ko-KR" altLang="en-US" sz="2000" spc="-15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90106B-A657-486C-936E-B9FD07D93DBC}"/>
              </a:ext>
            </a:extLst>
          </p:cNvPr>
          <p:cNvGrpSpPr/>
          <p:nvPr/>
        </p:nvGrpSpPr>
        <p:grpSpPr>
          <a:xfrm>
            <a:off x="3869570" y="2049738"/>
            <a:ext cx="2400000" cy="1800000"/>
            <a:chOff x="-3359728" y="6661263"/>
            <a:chExt cx="2400000" cy="180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2FF151-1E2D-4FC7-99B4-19134E8D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59728" y="6661263"/>
              <a:ext cx="240000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591CC8-EBC0-4D97-A528-038E42E7AA2F}"/>
                </a:ext>
              </a:extLst>
            </p:cNvPr>
            <p:cNvSpPr txBox="1"/>
            <p:nvPr/>
          </p:nvSpPr>
          <p:spPr>
            <a:xfrm>
              <a:off x="-2871227" y="7781576"/>
              <a:ext cx="1691440" cy="4154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ko-KR" altLang="en-US" sz="1000" b="1" dirty="0"/>
                <a:t>수평 오차 </a:t>
              </a:r>
              <a:r>
                <a:rPr lang="en-US" altLang="ko-KR" sz="1000" b="1" dirty="0"/>
                <a:t>(RMS) : 2.3cm</a:t>
              </a:r>
            </a:p>
            <a:p>
              <a:r>
                <a:rPr lang="ko-KR" altLang="en-US" sz="1000" b="1" dirty="0"/>
                <a:t>수직 오차 </a:t>
              </a:r>
              <a:r>
                <a:rPr lang="en-US" altLang="ko-KR" sz="1000" b="1" dirty="0"/>
                <a:t>(RMS) : 4.7cm</a:t>
              </a:r>
              <a:endParaRPr lang="ko-KR" altLang="en-US" sz="1000" b="1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10E52B-BFF6-43B2-9029-363E07FFDE1A}"/>
                </a:ext>
              </a:extLst>
            </p:cNvPr>
            <p:cNvSpPr/>
            <p:nvPr/>
          </p:nvSpPr>
          <p:spPr>
            <a:xfrm>
              <a:off x="-2303941" y="7339522"/>
              <a:ext cx="360040" cy="36000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6423FD-718B-49AD-A716-919D3357CB86}"/>
                </a:ext>
              </a:extLst>
            </p:cNvPr>
            <p:cNvSpPr txBox="1"/>
            <p:nvPr/>
          </p:nvSpPr>
          <p:spPr>
            <a:xfrm>
              <a:off x="-1960442" y="7227596"/>
              <a:ext cx="529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FF"/>
                  </a:solidFill>
                </a:rPr>
                <a:t>5cm</a:t>
              </a:r>
              <a:endParaRPr lang="ko-KR" altLang="en-US" sz="1200" b="1" dirty="0">
                <a:solidFill>
                  <a:srgbClr val="FF00FF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2C1391B-32CC-4B11-BC01-31C4242F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11005"/>
              </p:ext>
            </p:extLst>
          </p:nvPr>
        </p:nvGraphicFramePr>
        <p:xfrm>
          <a:off x="903216" y="1925560"/>
          <a:ext cx="2680158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96">
                  <a:extLst>
                    <a:ext uri="{9D8B030D-6E8A-4147-A177-3AD203B41FA5}">
                      <a16:colId xmlns:a16="http://schemas.microsoft.com/office/drawing/2014/main" val="1749084884"/>
                    </a:ext>
                  </a:extLst>
                </a:gridCol>
                <a:gridCol w="1347362">
                  <a:extLst>
                    <a:ext uri="{9D8B030D-6E8A-4147-A177-3AD203B41FA5}">
                      <a16:colId xmlns:a16="http://schemas.microsoft.com/office/drawing/2014/main" val="2756429509"/>
                    </a:ext>
                  </a:extLst>
                </a:gridCol>
              </a:tblGrid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분석일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2023.09.25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482126"/>
                  </a:ext>
                </a:extLst>
              </a:tr>
              <a:tr h="134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(UTC)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 AM ~ 10 AM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03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Mask angle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16124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7AA615-F228-48B6-95F8-2752FEE5803E}"/>
              </a:ext>
            </a:extLst>
          </p:cNvPr>
          <p:cNvGrpSpPr/>
          <p:nvPr/>
        </p:nvGrpSpPr>
        <p:grpSpPr>
          <a:xfrm>
            <a:off x="903216" y="2919752"/>
            <a:ext cx="2520940" cy="3066713"/>
            <a:chOff x="574737" y="2444522"/>
            <a:chExt cx="2071355" cy="28206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2E1B84-E95F-4998-997E-AC6D9123F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525" t="4826" r="44510" b="35727"/>
            <a:stretch/>
          </p:blipFill>
          <p:spPr>
            <a:xfrm>
              <a:off x="574737" y="2444522"/>
              <a:ext cx="2071355" cy="2820683"/>
            </a:xfrm>
            <a:prstGeom prst="rect">
              <a:avLst/>
            </a:prstGeom>
          </p:spPr>
        </p:pic>
        <p:sp>
          <p:nvSpPr>
            <p:cNvPr id="16" name="직사각형 10">
              <a:extLst>
                <a:ext uri="{FF2B5EF4-FFF2-40B4-BE49-F238E27FC236}">
                  <a16:creationId xmlns:a16="http://schemas.microsoft.com/office/drawing/2014/main" id="{5A945FCC-86FB-4F17-A070-6C02C405AAE7}"/>
                </a:ext>
              </a:extLst>
            </p:cNvPr>
            <p:cNvSpPr/>
            <p:nvPr/>
          </p:nvSpPr>
          <p:spPr bwMode="auto">
            <a:xfrm>
              <a:off x="761969" y="2700865"/>
              <a:ext cx="1582976" cy="2482419"/>
            </a:xfrm>
            <a:custGeom>
              <a:avLst/>
              <a:gdLst>
                <a:gd name="connsiteX0" fmla="*/ 0 w 1828777"/>
                <a:gd name="connsiteY0" fmla="*/ 0 h 1503525"/>
                <a:gd name="connsiteX1" fmla="*/ 1828777 w 1828777"/>
                <a:gd name="connsiteY1" fmla="*/ 0 h 1503525"/>
                <a:gd name="connsiteX2" fmla="*/ 1828777 w 1828777"/>
                <a:gd name="connsiteY2" fmla="*/ 1503525 h 1503525"/>
                <a:gd name="connsiteX3" fmla="*/ 0 w 1828777"/>
                <a:gd name="connsiteY3" fmla="*/ 1503525 h 1503525"/>
                <a:gd name="connsiteX4" fmla="*/ 0 w 1828777"/>
                <a:gd name="connsiteY4" fmla="*/ 0 h 1503525"/>
                <a:gd name="connsiteX0" fmla="*/ 577048 w 2405825"/>
                <a:gd name="connsiteY0" fmla="*/ 0 h 2524457"/>
                <a:gd name="connsiteX1" fmla="*/ 2405825 w 2405825"/>
                <a:gd name="connsiteY1" fmla="*/ 0 h 2524457"/>
                <a:gd name="connsiteX2" fmla="*/ 2405825 w 2405825"/>
                <a:gd name="connsiteY2" fmla="*/ 1503525 h 2524457"/>
                <a:gd name="connsiteX3" fmla="*/ 0 w 2405825"/>
                <a:gd name="connsiteY3" fmla="*/ 2524457 h 2524457"/>
                <a:gd name="connsiteX4" fmla="*/ 577048 w 2405825"/>
                <a:gd name="connsiteY4" fmla="*/ 0 h 2524457"/>
                <a:gd name="connsiteX0" fmla="*/ 577048 w 2405825"/>
                <a:gd name="connsiteY0" fmla="*/ 0 h 2542213"/>
                <a:gd name="connsiteX1" fmla="*/ 2405825 w 2405825"/>
                <a:gd name="connsiteY1" fmla="*/ 0 h 2542213"/>
                <a:gd name="connsiteX2" fmla="*/ 1464792 w 2405825"/>
                <a:gd name="connsiteY2" fmla="*/ 2542213 h 2542213"/>
                <a:gd name="connsiteX3" fmla="*/ 0 w 2405825"/>
                <a:gd name="connsiteY3" fmla="*/ 2524457 h 2542213"/>
                <a:gd name="connsiteX4" fmla="*/ 577048 w 2405825"/>
                <a:gd name="connsiteY4" fmla="*/ 0 h 2542213"/>
                <a:gd name="connsiteX0" fmla="*/ 577048 w 2183884"/>
                <a:gd name="connsiteY0" fmla="*/ 0 h 2542213"/>
                <a:gd name="connsiteX1" fmla="*/ 2183884 w 2183884"/>
                <a:gd name="connsiteY1" fmla="*/ 834501 h 2542213"/>
                <a:gd name="connsiteX2" fmla="*/ 1464792 w 2183884"/>
                <a:gd name="connsiteY2" fmla="*/ 2542213 h 2542213"/>
                <a:gd name="connsiteX3" fmla="*/ 0 w 2183884"/>
                <a:gd name="connsiteY3" fmla="*/ 2524457 h 2542213"/>
                <a:gd name="connsiteX4" fmla="*/ 577048 w 2183884"/>
                <a:gd name="connsiteY4" fmla="*/ 0 h 2542213"/>
                <a:gd name="connsiteX0" fmla="*/ 577048 w 2183884"/>
                <a:gd name="connsiteY0" fmla="*/ 0 h 2524457"/>
                <a:gd name="connsiteX1" fmla="*/ 2183884 w 2183884"/>
                <a:gd name="connsiteY1" fmla="*/ 834501 h 2524457"/>
                <a:gd name="connsiteX2" fmla="*/ 1376016 w 2183884"/>
                <a:gd name="connsiteY2" fmla="*/ 2435681 h 2524457"/>
                <a:gd name="connsiteX3" fmla="*/ 0 w 2183884"/>
                <a:gd name="connsiteY3" fmla="*/ 2524457 h 2524457"/>
                <a:gd name="connsiteX4" fmla="*/ 577048 w 2183884"/>
                <a:gd name="connsiteY4" fmla="*/ 0 h 2524457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1376016 w 2636645"/>
                <a:gd name="connsiteY2" fmla="*/ 2808543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423581 w 2636645"/>
                <a:gd name="connsiteY2" fmla="*/ 2124962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577048 w 2636645"/>
                <a:gd name="connsiteY0" fmla="*/ 372862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577048 w 2636645"/>
                <a:gd name="connsiteY4" fmla="*/ 372862 h 2897319"/>
                <a:gd name="connsiteX0" fmla="*/ 640203 w 2636645"/>
                <a:gd name="connsiteY0" fmla="*/ 341131 h 2897319"/>
                <a:gd name="connsiteX1" fmla="*/ 2636645 w 2636645"/>
                <a:gd name="connsiteY1" fmla="*/ 0 h 2897319"/>
                <a:gd name="connsiteX2" fmla="*/ 2352560 w 2636645"/>
                <a:gd name="connsiteY2" fmla="*/ 1654446 h 2897319"/>
                <a:gd name="connsiteX3" fmla="*/ 0 w 2636645"/>
                <a:gd name="connsiteY3" fmla="*/ 2897319 h 2897319"/>
                <a:gd name="connsiteX4" fmla="*/ 640203 w 2636645"/>
                <a:gd name="connsiteY4" fmla="*/ 341131 h 2897319"/>
                <a:gd name="connsiteX0" fmla="*/ 640203 w 2375002"/>
                <a:gd name="connsiteY0" fmla="*/ 1174072 h 3730260"/>
                <a:gd name="connsiteX1" fmla="*/ 2375002 w 2375002"/>
                <a:gd name="connsiteY1" fmla="*/ 0 h 3730260"/>
                <a:gd name="connsiteX2" fmla="*/ 2352560 w 2375002"/>
                <a:gd name="connsiteY2" fmla="*/ 2487387 h 3730260"/>
                <a:gd name="connsiteX3" fmla="*/ 0 w 2375002"/>
                <a:gd name="connsiteY3" fmla="*/ 3730260 h 3730260"/>
                <a:gd name="connsiteX4" fmla="*/ 640203 w 2375002"/>
                <a:gd name="connsiteY4" fmla="*/ 1174072 h 3730260"/>
                <a:gd name="connsiteX0" fmla="*/ 640203 w 2749536"/>
                <a:gd name="connsiteY0" fmla="*/ 1174072 h 3730260"/>
                <a:gd name="connsiteX1" fmla="*/ 2375002 w 2749536"/>
                <a:gd name="connsiteY1" fmla="*/ 0 h 3730260"/>
                <a:gd name="connsiteX2" fmla="*/ 2749536 w 2749536"/>
                <a:gd name="connsiteY2" fmla="*/ 2527051 h 3730260"/>
                <a:gd name="connsiteX3" fmla="*/ 0 w 2749536"/>
                <a:gd name="connsiteY3" fmla="*/ 3730260 h 3730260"/>
                <a:gd name="connsiteX4" fmla="*/ 640203 w 2749536"/>
                <a:gd name="connsiteY4" fmla="*/ 1174072 h 3730260"/>
                <a:gd name="connsiteX0" fmla="*/ 640203 w 2749536"/>
                <a:gd name="connsiteY0" fmla="*/ 1499316 h 4055504"/>
                <a:gd name="connsiteX1" fmla="*/ 1644206 w 2749536"/>
                <a:gd name="connsiteY1" fmla="*/ 0 h 4055504"/>
                <a:gd name="connsiteX2" fmla="*/ 2749536 w 2749536"/>
                <a:gd name="connsiteY2" fmla="*/ 2852295 h 4055504"/>
                <a:gd name="connsiteX3" fmla="*/ 0 w 2749536"/>
                <a:gd name="connsiteY3" fmla="*/ 4055504 h 4055504"/>
                <a:gd name="connsiteX4" fmla="*/ 640203 w 2749536"/>
                <a:gd name="connsiteY4" fmla="*/ 1499316 h 4055504"/>
                <a:gd name="connsiteX0" fmla="*/ 640203 w 2749536"/>
                <a:gd name="connsiteY0" fmla="*/ 1189938 h 3746126"/>
                <a:gd name="connsiteX1" fmla="*/ 2365980 w 2749536"/>
                <a:gd name="connsiteY1" fmla="*/ 0 h 3746126"/>
                <a:gd name="connsiteX2" fmla="*/ 2749536 w 2749536"/>
                <a:gd name="connsiteY2" fmla="*/ 2542917 h 3746126"/>
                <a:gd name="connsiteX3" fmla="*/ 0 w 2749536"/>
                <a:gd name="connsiteY3" fmla="*/ 3746126 h 3746126"/>
                <a:gd name="connsiteX4" fmla="*/ 640203 w 2749536"/>
                <a:gd name="connsiteY4" fmla="*/ 1189938 h 3746126"/>
                <a:gd name="connsiteX0" fmla="*/ 640203 w 3060688"/>
                <a:gd name="connsiteY0" fmla="*/ 341131 h 2897319"/>
                <a:gd name="connsiteX1" fmla="*/ 3060688 w 3060688"/>
                <a:gd name="connsiteY1" fmla="*/ 0 h 2897319"/>
                <a:gd name="connsiteX2" fmla="*/ 2749536 w 3060688"/>
                <a:gd name="connsiteY2" fmla="*/ 1694110 h 2897319"/>
                <a:gd name="connsiteX3" fmla="*/ 0 w 3060688"/>
                <a:gd name="connsiteY3" fmla="*/ 2897319 h 2897319"/>
                <a:gd name="connsiteX4" fmla="*/ 640203 w 3060688"/>
                <a:gd name="connsiteY4" fmla="*/ 341131 h 2897319"/>
                <a:gd name="connsiteX0" fmla="*/ 640203 w 2749536"/>
                <a:gd name="connsiteY0" fmla="*/ 1142341 h 3698529"/>
                <a:gd name="connsiteX1" fmla="*/ 2375002 w 2749536"/>
                <a:gd name="connsiteY1" fmla="*/ 0 h 3698529"/>
                <a:gd name="connsiteX2" fmla="*/ 2749536 w 2749536"/>
                <a:gd name="connsiteY2" fmla="*/ 2495320 h 3698529"/>
                <a:gd name="connsiteX3" fmla="*/ 0 w 2749536"/>
                <a:gd name="connsiteY3" fmla="*/ 3698529 h 3698529"/>
                <a:gd name="connsiteX4" fmla="*/ 640203 w 2749536"/>
                <a:gd name="connsiteY4" fmla="*/ 1142341 h 3698529"/>
                <a:gd name="connsiteX0" fmla="*/ 640203 w 2767580"/>
                <a:gd name="connsiteY0" fmla="*/ 1142341 h 3698529"/>
                <a:gd name="connsiteX1" fmla="*/ 2375002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142341 h 3698529"/>
                <a:gd name="connsiteX1" fmla="*/ 2365980 w 2767580"/>
                <a:gd name="connsiteY1" fmla="*/ 0 h 3698529"/>
                <a:gd name="connsiteX2" fmla="*/ 2767580 w 2767580"/>
                <a:gd name="connsiteY2" fmla="*/ 2447723 h 3698529"/>
                <a:gd name="connsiteX3" fmla="*/ 0 w 2767580"/>
                <a:gd name="connsiteY3" fmla="*/ 3698529 h 3698529"/>
                <a:gd name="connsiteX4" fmla="*/ 640203 w 2767580"/>
                <a:gd name="connsiteY4" fmla="*/ 1142341 h 3698529"/>
                <a:gd name="connsiteX0" fmla="*/ 640203 w 2767580"/>
                <a:gd name="connsiteY0" fmla="*/ 1239566 h 3795754"/>
                <a:gd name="connsiteX1" fmla="*/ 2312863 w 2767580"/>
                <a:gd name="connsiteY1" fmla="*/ 0 h 3795754"/>
                <a:gd name="connsiteX2" fmla="*/ 2767580 w 2767580"/>
                <a:gd name="connsiteY2" fmla="*/ 2544948 h 3795754"/>
                <a:gd name="connsiteX3" fmla="*/ 0 w 2767580"/>
                <a:gd name="connsiteY3" fmla="*/ 3795754 h 3795754"/>
                <a:gd name="connsiteX4" fmla="*/ 640203 w 2767580"/>
                <a:gd name="connsiteY4" fmla="*/ 1239566 h 3795754"/>
                <a:gd name="connsiteX0" fmla="*/ 640203 w 2714464"/>
                <a:gd name="connsiteY0" fmla="*/ 1239566 h 3795754"/>
                <a:gd name="connsiteX1" fmla="*/ 2312863 w 2714464"/>
                <a:gd name="connsiteY1" fmla="*/ 0 h 3795754"/>
                <a:gd name="connsiteX2" fmla="*/ 2714464 w 2714464"/>
                <a:gd name="connsiteY2" fmla="*/ 2520641 h 3795754"/>
                <a:gd name="connsiteX3" fmla="*/ 0 w 2714464"/>
                <a:gd name="connsiteY3" fmla="*/ 3795754 h 3795754"/>
                <a:gd name="connsiteX4" fmla="*/ 640203 w 2714464"/>
                <a:gd name="connsiteY4" fmla="*/ 1239566 h 3795754"/>
                <a:gd name="connsiteX0" fmla="*/ 640203 w 2714464"/>
                <a:gd name="connsiteY0" fmla="*/ 1251719 h 3807907"/>
                <a:gd name="connsiteX1" fmla="*/ 2299584 w 2714464"/>
                <a:gd name="connsiteY1" fmla="*/ 0 h 3807907"/>
                <a:gd name="connsiteX2" fmla="*/ 2714464 w 2714464"/>
                <a:gd name="connsiteY2" fmla="*/ 2532794 h 3807907"/>
                <a:gd name="connsiteX3" fmla="*/ 0 w 2714464"/>
                <a:gd name="connsiteY3" fmla="*/ 3807907 h 3807907"/>
                <a:gd name="connsiteX4" fmla="*/ 640203 w 2714464"/>
                <a:gd name="connsiteY4" fmla="*/ 1251719 h 3807907"/>
                <a:gd name="connsiteX0" fmla="*/ 640203 w 2741022"/>
                <a:gd name="connsiteY0" fmla="*/ 1251719 h 3807907"/>
                <a:gd name="connsiteX1" fmla="*/ 2299584 w 2741022"/>
                <a:gd name="connsiteY1" fmla="*/ 0 h 3807907"/>
                <a:gd name="connsiteX2" fmla="*/ 2741022 w 2741022"/>
                <a:gd name="connsiteY2" fmla="*/ 2581406 h 3807907"/>
                <a:gd name="connsiteX3" fmla="*/ 0 w 2741022"/>
                <a:gd name="connsiteY3" fmla="*/ 3807907 h 3807907"/>
                <a:gd name="connsiteX4" fmla="*/ 640203 w 2741022"/>
                <a:gd name="connsiteY4" fmla="*/ 1251719 h 3807907"/>
                <a:gd name="connsiteX0" fmla="*/ 653481 w 2754300"/>
                <a:gd name="connsiteY0" fmla="*/ 1251719 h 3807907"/>
                <a:gd name="connsiteX1" fmla="*/ 2312862 w 2754300"/>
                <a:gd name="connsiteY1" fmla="*/ 0 h 3807907"/>
                <a:gd name="connsiteX2" fmla="*/ 2754300 w 2754300"/>
                <a:gd name="connsiteY2" fmla="*/ 2581406 h 3807907"/>
                <a:gd name="connsiteX3" fmla="*/ 0 w 2754300"/>
                <a:gd name="connsiteY3" fmla="*/ 3807907 h 3807907"/>
                <a:gd name="connsiteX4" fmla="*/ 653481 w 2754300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02369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99655"/>
                <a:gd name="connsiteY0" fmla="*/ 1251719 h 3807907"/>
                <a:gd name="connsiteX1" fmla="*/ 2312862 w 2599655"/>
                <a:gd name="connsiteY1" fmla="*/ 0 h 3807907"/>
                <a:gd name="connsiteX2" fmla="*/ 2599655 w 2599655"/>
                <a:gd name="connsiteY2" fmla="*/ 2156805 h 3807907"/>
                <a:gd name="connsiteX3" fmla="*/ 0 w 2599655"/>
                <a:gd name="connsiteY3" fmla="*/ 3807907 h 3807907"/>
                <a:gd name="connsiteX4" fmla="*/ 653481 w 2599655"/>
                <a:gd name="connsiteY4" fmla="*/ 1251719 h 3807907"/>
                <a:gd name="connsiteX0" fmla="*/ 653481 w 2563968"/>
                <a:gd name="connsiteY0" fmla="*/ 1251719 h 3807907"/>
                <a:gd name="connsiteX1" fmla="*/ 2312862 w 2563968"/>
                <a:gd name="connsiteY1" fmla="*/ 0 h 3807907"/>
                <a:gd name="connsiteX2" fmla="*/ 2563968 w 2563968"/>
                <a:gd name="connsiteY2" fmla="*/ 2091482 h 3807907"/>
                <a:gd name="connsiteX3" fmla="*/ 0 w 2563968"/>
                <a:gd name="connsiteY3" fmla="*/ 3807907 h 3807907"/>
                <a:gd name="connsiteX4" fmla="*/ 653481 w 2563968"/>
                <a:gd name="connsiteY4" fmla="*/ 1251719 h 3807907"/>
                <a:gd name="connsiteX0" fmla="*/ 177650 w 2088137"/>
                <a:gd name="connsiteY0" fmla="*/ 1251719 h 2091482"/>
                <a:gd name="connsiteX1" fmla="*/ 1837031 w 2088137"/>
                <a:gd name="connsiteY1" fmla="*/ 0 h 2091482"/>
                <a:gd name="connsiteX2" fmla="*/ 2088137 w 2088137"/>
                <a:gd name="connsiteY2" fmla="*/ 2091482 h 2091482"/>
                <a:gd name="connsiteX3" fmla="*/ 0 w 2088137"/>
                <a:gd name="connsiteY3" fmla="*/ 2022405 h 2091482"/>
                <a:gd name="connsiteX4" fmla="*/ 177650 w 2088137"/>
                <a:gd name="connsiteY4" fmla="*/ 1251719 h 2091482"/>
                <a:gd name="connsiteX0" fmla="*/ 177650 w 2088137"/>
                <a:gd name="connsiteY0" fmla="*/ 631148 h 1470911"/>
                <a:gd name="connsiteX1" fmla="*/ 1004327 w 2088137"/>
                <a:gd name="connsiteY1" fmla="*/ 0 h 1470911"/>
                <a:gd name="connsiteX2" fmla="*/ 2088137 w 2088137"/>
                <a:gd name="connsiteY2" fmla="*/ 1470911 h 1470911"/>
                <a:gd name="connsiteX3" fmla="*/ 0 w 2088137"/>
                <a:gd name="connsiteY3" fmla="*/ 1401834 h 1470911"/>
                <a:gd name="connsiteX4" fmla="*/ 177650 w 2088137"/>
                <a:gd name="connsiteY4" fmla="*/ 631148 h 1470911"/>
                <a:gd name="connsiteX0" fmla="*/ 177650 w 1004327"/>
                <a:gd name="connsiteY0" fmla="*/ 631148 h 1841076"/>
                <a:gd name="connsiteX1" fmla="*/ 1004327 w 1004327"/>
                <a:gd name="connsiteY1" fmla="*/ 0 h 1841076"/>
                <a:gd name="connsiteX2" fmla="*/ 934246 w 1004327"/>
                <a:gd name="connsiteY2" fmla="*/ 1841076 h 1841076"/>
                <a:gd name="connsiteX3" fmla="*/ 0 w 1004327"/>
                <a:gd name="connsiteY3" fmla="*/ 1401834 h 1841076"/>
                <a:gd name="connsiteX4" fmla="*/ 177650 w 1004327"/>
                <a:gd name="connsiteY4" fmla="*/ 631148 h 1841076"/>
                <a:gd name="connsiteX0" fmla="*/ 177650 w 1004327"/>
                <a:gd name="connsiteY0" fmla="*/ 631148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77650 w 1004327"/>
                <a:gd name="connsiteY4" fmla="*/ 631148 h 1884625"/>
                <a:gd name="connsiteX0" fmla="*/ 138006 w 1004327"/>
                <a:gd name="connsiteY0" fmla="*/ 482096 h 1884625"/>
                <a:gd name="connsiteX1" fmla="*/ 1004327 w 1004327"/>
                <a:gd name="connsiteY1" fmla="*/ 0 h 1884625"/>
                <a:gd name="connsiteX2" fmla="*/ 946142 w 1004327"/>
                <a:gd name="connsiteY2" fmla="*/ 1884625 h 1884625"/>
                <a:gd name="connsiteX3" fmla="*/ 0 w 1004327"/>
                <a:gd name="connsiteY3" fmla="*/ 1401834 h 1884625"/>
                <a:gd name="connsiteX4" fmla="*/ 138006 w 1004327"/>
                <a:gd name="connsiteY4" fmla="*/ 482096 h 1884625"/>
                <a:gd name="connsiteX0" fmla="*/ 129196 w 995517"/>
                <a:gd name="connsiteY0" fmla="*/ 482096 h 1884625"/>
                <a:gd name="connsiteX1" fmla="*/ 995517 w 995517"/>
                <a:gd name="connsiteY1" fmla="*/ 0 h 1884625"/>
                <a:gd name="connsiteX2" fmla="*/ 937332 w 995517"/>
                <a:gd name="connsiteY2" fmla="*/ 1884625 h 1884625"/>
                <a:gd name="connsiteX3" fmla="*/ 0 w 995517"/>
                <a:gd name="connsiteY3" fmla="*/ 1457196 h 1884625"/>
                <a:gd name="connsiteX4" fmla="*/ 129196 w 995517"/>
                <a:gd name="connsiteY4" fmla="*/ 482096 h 1884625"/>
                <a:gd name="connsiteX0" fmla="*/ 129196 w 995517"/>
                <a:gd name="connsiteY0" fmla="*/ 482096 h 1914436"/>
                <a:gd name="connsiteX1" fmla="*/ 995517 w 995517"/>
                <a:gd name="connsiteY1" fmla="*/ 0 h 1914436"/>
                <a:gd name="connsiteX2" fmla="*/ 928522 w 995517"/>
                <a:gd name="connsiteY2" fmla="*/ 1914436 h 1914436"/>
                <a:gd name="connsiteX3" fmla="*/ 0 w 995517"/>
                <a:gd name="connsiteY3" fmla="*/ 1457196 h 1914436"/>
                <a:gd name="connsiteX4" fmla="*/ 129196 w 995517"/>
                <a:gd name="connsiteY4" fmla="*/ 482096 h 1914436"/>
                <a:gd name="connsiteX0" fmla="*/ 129196 w 955873"/>
                <a:gd name="connsiteY0" fmla="*/ 499131 h 1931471"/>
                <a:gd name="connsiteX1" fmla="*/ 955873 w 955873"/>
                <a:gd name="connsiteY1" fmla="*/ 0 h 1931471"/>
                <a:gd name="connsiteX2" fmla="*/ 928522 w 955873"/>
                <a:gd name="connsiteY2" fmla="*/ 1931471 h 1931471"/>
                <a:gd name="connsiteX3" fmla="*/ 0 w 955873"/>
                <a:gd name="connsiteY3" fmla="*/ 1474231 h 1931471"/>
                <a:gd name="connsiteX4" fmla="*/ 129196 w 955873"/>
                <a:gd name="connsiteY4" fmla="*/ 499131 h 1931471"/>
                <a:gd name="connsiteX0" fmla="*/ 129196 w 928522"/>
                <a:gd name="connsiteY0" fmla="*/ 452286 h 1884626"/>
                <a:gd name="connsiteX1" fmla="*/ 775270 w 928522"/>
                <a:gd name="connsiteY1" fmla="*/ 0 h 1884626"/>
                <a:gd name="connsiteX2" fmla="*/ 928522 w 928522"/>
                <a:gd name="connsiteY2" fmla="*/ 1884626 h 1884626"/>
                <a:gd name="connsiteX3" fmla="*/ 0 w 928522"/>
                <a:gd name="connsiteY3" fmla="*/ 1427386 h 1884626"/>
                <a:gd name="connsiteX4" fmla="*/ 129196 w 928522"/>
                <a:gd name="connsiteY4" fmla="*/ 452286 h 1884626"/>
                <a:gd name="connsiteX0" fmla="*/ 129196 w 946142"/>
                <a:gd name="connsiteY0" fmla="*/ 452286 h 1427386"/>
                <a:gd name="connsiteX1" fmla="*/ 775270 w 946142"/>
                <a:gd name="connsiteY1" fmla="*/ 0 h 1427386"/>
                <a:gd name="connsiteX2" fmla="*/ 946142 w 946142"/>
                <a:gd name="connsiteY2" fmla="*/ 807191 h 1427386"/>
                <a:gd name="connsiteX3" fmla="*/ 0 w 946142"/>
                <a:gd name="connsiteY3" fmla="*/ 1427386 h 1427386"/>
                <a:gd name="connsiteX4" fmla="*/ 129196 w 946142"/>
                <a:gd name="connsiteY4" fmla="*/ 452286 h 1427386"/>
                <a:gd name="connsiteX0" fmla="*/ 168840 w 985786"/>
                <a:gd name="connsiteY0" fmla="*/ 452286 h 1252782"/>
                <a:gd name="connsiteX1" fmla="*/ 814914 w 985786"/>
                <a:gd name="connsiteY1" fmla="*/ 0 h 1252782"/>
                <a:gd name="connsiteX2" fmla="*/ 985786 w 985786"/>
                <a:gd name="connsiteY2" fmla="*/ 807191 h 1252782"/>
                <a:gd name="connsiteX3" fmla="*/ 0 w 985786"/>
                <a:gd name="connsiteY3" fmla="*/ 1252782 h 1252782"/>
                <a:gd name="connsiteX4" fmla="*/ 168840 w 985786"/>
                <a:gd name="connsiteY4" fmla="*/ 452286 h 1252782"/>
                <a:gd name="connsiteX0" fmla="*/ 160122 w 977068"/>
                <a:gd name="connsiteY0" fmla="*/ 452286 h 1231711"/>
                <a:gd name="connsiteX1" fmla="*/ 806196 w 977068"/>
                <a:gd name="connsiteY1" fmla="*/ 0 h 1231711"/>
                <a:gd name="connsiteX2" fmla="*/ 977068 w 977068"/>
                <a:gd name="connsiteY2" fmla="*/ 807191 h 1231711"/>
                <a:gd name="connsiteX3" fmla="*/ 0 w 977068"/>
                <a:gd name="connsiteY3" fmla="*/ 1231711 h 1231711"/>
                <a:gd name="connsiteX4" fmla="*/ 160122 w 977068"/>
                <a:gd name="connsiteY4" fmla="*/ 452286 h 1231711"/>
                <a:gd name="connsiteX0" fmla="*/ 160122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60122 w 990145"/>
                <a:gd name="connsiteY4" fmla="*/ 452286 h 1231711"/>
                <a:gd name="connsiteX0" fmla="*/ 173199 w 990145"/>
                <a:gd name="connsiteY0" fmla="*/ 452286 h 1231711"/>
                <a:gd name="connsiteX1" fmla="*/ 806196 w 990145"/>
                <a:gd name="connsiteY1" fmla="*/ 0 h 1231711"/>
                <a:gd name="connsiteX2" fmla="*/ 990145 w 990145"/>
                <a:gd name="connsiteY2" fmla="*/ 790334 h 1231711"/>
                <a:gd name="connsiteX3" fmla="*/ 0 w 990145"/>
                <a:gd name="connsiteY3" fmla="*/ 1231711 h 1231711"/>
                <a:gd name="connsiteX4" fmla="*/ 173199 w 990145"/>
                <a:gd name="connsiteY4" fmla="*/ 452286 h 1231711"/>
                <a:gd name="connsiteX0" fmla="*/ 173199 w 990145"/>
                <a:gd name="connsiteY0" fmla="*/ 584090 h 1363515"/>
                <a:gd name="connsiteX1" fmla="*/ 783552 w 990145"/>
                <a:gd name="connsiteY1" fmla="*/ 0 h 1363515"/>
                <a:gd name="connsiteX2" fmla="*/ 990145 w 990145"/>
                <a:gd name="connsiteY2" fmla="*/ 922138 h 1363515"/>
                <a:gd name="connsiteX3" fmla="*/ 0 w 990145"/>
                <a:gd name="connsiteY3" fmla="*/ 1363515 h 1363515"/>
                <a:gd name="connsiteX4" fmla="*/ 173199 w 990145"/>
                <a:gd name="connsiteY4" fmla="*/ 584090 h 1363515"/>
                <a:gd name="connsiteX0" fmla="*/ 0 w 816946"/>
                <a:gd name="connsiteY0" fmla="*/ 584090 h 1474231"/>
                <a:gd name="connsiteX1" fmla="*/ 610353 w 816946"/>
                <a:gd name="connsiteY1" fmla="*/ 0 h 1474231"/>
                <a:gd name="connsiteX2" fmla="*/ 816946 w 816946"/>
                <a:gd name="connsiteY2" fmla="*/ 922138 h 1474231"/>
                <a:gd name="connsiteX3" fmla="*/ 13616 w 816946"/>
                <a:gd name="connsiteY3" fmla="*/ 1474231 h 1474231"/>
                <a:gd name="connsiteX4" fmla="*/ 0 w 816946"/>
                <a:gd name="connsiteY4" fmla="*/ 584090 h 1474231"/>
                <a:gd name="connsiteX0" fmla="*/ 0 w 981116"/>
                <a:gd name="connsiteY0" fmla="*/ 584090 h 1474231"/>
                <a:gd name="connsiteX1" fmla="*/ 610353 w 981116"/>
                <a:gd name="connsiteY1" fmla="*/ 0 h 1474231"/>
                <a:gd name="connsiteX2" fmla="*/ 981116 w 981116"/>
                <a:gd name="connsiteY2" fmla="*/ 980132 h 1474231"/>
                <a:gd name="connsiteX3" fmla="*/ 13616 w 981116"/>
                <a:gd name="connsiteY3" fmla="*/ 1474231 h 1474231"/>
                <a:gd name="connsiteX4" fmla="*/ 0 w 981116"/>
                <a:gd name="connsiteY4" fmla="*/ 584090 h 1474231"/>
                <a:gd name="connsiteX0" fmla="*/ 0 w 1009421"/>
                <a:gd name="connsiteY0" fmla="*/ 563001 h 1474231"/>
                <a:gd name="connsiteX1" fmla="*/ 638658 w 1009421"/>
                <a:gd name="connsiteY1" fmla="*/ 0 h 1474231"/>
                <a:gd name="connsiteX2" fmla="*/ 1009421 w 1009421"/>
                <a:gd name="connsiteY2" fmla="*/ 980132 h 1474231"/>
                <a:gd name="connsiteX3" fmla="*/ 41921 w 1009421"/>
                <a:gd name="connsiteY3" fmla="*/ 1474231 h 1474231"/>
                <a:gd name="connsiteX4" fmla="*/ 0 w 1009421"/>
                <a:gd name="connsiteY4" fmla="*/ 563001 h 14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421" h="1474231">
                  <a:moveTo>
                    <a:pt x="0" y="563001"/>
                  </a:moveTo>
                  <a:lnTo>
                    <a:pt x="638658" y="0"/>
                  </a:lnTo>
                  <a:lnTo>
                    <a:pt x="1009421" y="980132"/>
                  </a:lnTo>
                  <a:lnTo>
                    <a:pt x="41921" y="1474231"/>
                  </a:lnTo>
                  <a:lnTo>
                    <a:pt x="0" y="563001"/>
                  </a:lnTo>
                  <a:close/>
                </a:path>
              </a:pathLst>
            </a:custGeom>
            <a:solidFill>
              <a:srgbClr val="00B050">
                <a:alpha val="2000"/>
              </a:srgbClr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86" b="1" u="sng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EC6517A3-D920-437B-84B4-33BE8700348B}"/>
              </a:ext>
            </a:extLst>
          </p:cNvPr>
          <p:cNvSpPr/>
          <p:nvPr/>
        </p:nvSpPr>
        <p:spPr bwMode="auto">
          <a:xfrm>
            <a:off x="1945702" y="4840671"/>
            <a:ext cx="216619" cy="199942"/>
          </a:xfrm>
          <a:prstGeom prst="star5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CD12C8-63AC-4C95-86F6-058061B9ABF0}"/>
              </a:ext>
            </a:extLst>
          </p:cNvPr>
          <p:cNvCxnSpPr>
            <a:cxnSpLocks/>
            <a:stCxn id="20" idx="0"/>
            <a:endCxn id="17" idx="2"/>
          </p:cNvCxnSpPr>
          <p:nvPr/>
        </p:nvCxnSpPr>
        <p:spPr>
          <a:xfrm flipV="1">
            <a:off x="1323207" y="5040612"/>
            <a:ext cx="663866" cy="7383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4DC914-09CB-4A31-AEC0-B2D550334874}"/>
              </a:ext>
            </a:extLst>
          </p:cNvPr>
          <p:cNvSpPr/>
          <p:nvPr/>
        </p:nvSpPr>
        <p:spPr>
          <a:xfrm>
            <a:off x="1629360" y="4598945"/>
            <a:ext cx="625448" cy="199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GUMC</a:t>
            </a:r>
            <a:endParaRPr lang="ko-KR" altLang="en-US" sz="1000" b="1" kern="0" dirty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57A20E-B28B-403B-9EA6-CC7474896A5B}"/>
              </a:ext>
            </a:extLst>
          </p:cNvPr>
          <p:cNvSpPr/>
          <p:nvPr/>
        </p:nvSpPr>
        <p:spPr>
          <a:xfrm>
            <a:off x="1066310" y="5778960"/>
            <a:ext cx="513793" cy="1972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SEOS</a:t>
            </a:r>
            <a:endParaRPr lang="ko-KR" altLang="en-US" sz="1000" b="1" kern="0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6EA0BEF-5B75-49DA-8649-DFDEB7992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95391"/>
              </p:ext>
            </p:extLst>
          </p:nvPr>
        </p:nvGraphicFramePr>
        <p:xfrm>
          <a:off x="3523069" y="3943250"/>
          <a:ext cx="3093003" cy="54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1189">
                  <a:extLst>
                    <a:ext uri="{9D8B030D-6E8A-4147-A177-3AD203B41FA5}">
                      <a16:colId xmlns:a16="http://schemas.microsoft.com/office/drawing/2014/main" val="2382251080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3907598801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1561606979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125164059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미지 정수 결정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[%]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Not fix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Correct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Wrong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544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FF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97114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6030CF-1DCF-407F-8F88-BEC5A67A985C}"/>
              </a:ext>
            </a:extLst>
          </p:cNvPr>
          <p:cNvGrpSpPr/>
          <p:nvPr/>
        </p:nvGrpSpPr>
        <p:grpSpPr>
          <a:xfrm>
            <a:off x="2436866" y="5387433"/>
            <a:ext cx="1211762" cy="1057494"/>
            <a:chOff x="2844256" y="5525783"/>
            <a:chExt cx="1427021" cy="12419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B8E3F79-4102-4A83-AC0B-952FCC7ED361}"/>
                </a:ext>
              </a:extLst>
            </p:cNvPr>
            <p:cNvSpPr/>
            <p:nvPr/>
          </p:nvSpPr>
          <p:spPr>
            <a:xfrm>
              <a:off x="2844256" y="5525783"/>
              <a:ext cx="1427021" cy="12419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5" name="Picture 4" descr="bodet-time-time-server">
              <a:extLst>
                <a:ext uri="{FF2B5EF4-FFF2-40B4-BE49-F238E27FC236}">
                  <a16:creationId xmlns:a16="http://schemas.microsoft.com/office/drawing/2014/main" id="{54ED7CF6-1F3B-47B5-BFC0-4CDAB2720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335" y="5834906"/>
              <a:ext cx="1130889" cy="80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8F388D-B522-4870-AB77-76026A57D0BE}"/>
                </a:ext>
              </a:extLst>
            </p:cNvPr>
            <p:cNvSpPr txBox="1"/>
            <p:nvPr/>
          </p:nvSpPr>
          <p:spPr>
            <a:xfrm>
              <a:off x="2857873" y="5567105"/>
              <a:ext cx="1348239" cy="253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800" b="1" kern="0" dirty="0">
                  <a:solidFill>
                    <a:prstClr val="black"/>
                  </a:solidFill>
                </a:rPr>
                <a:t>Real time precise orbit</a:t>
              </a:r>
            </a:p>
          </p:txBody>
        </p:sp>
      </p:grpSp>
      <p:pic>
        <p:nvPicPr>
          <p:cNvPr id="27" name="Picture 64" descr="MCj04339180000[1]">
            <a:extLst>
              <a:ext uri="{FF2B5EF4-FFF2-40B4-BE49-F238E27FC236}">
                <a16:creationId xmlns:a16="http://schemas.microsoft.com/office/drawing/2014/main" id="{2288ABD8-AD2A-448A-A97F-6E31192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50151" y="4568429"/>
            <a:ext cx="656297" cy="70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그래픽 27" descr="문서">
            <a:extLst>
              <a:ext uri="{FF2B5EF4-FFF2-40B4-BE49-F238E27FC236}">
                <a16:creationId xmlns:a16="http://schemas.microsoft.com/office/drawing/2014/main" id="{8566564C-F690-4044-8065-0D620AFC1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3099" y="5187944"/>
            <a:ext cx="700728" cy="7007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4CE056-5658-4F8C-9EDE-2DF6352E44EF}"/>
              </a:ext>
            </a:extLst>
          </p:cNvPr>
          <p:cNvSpPr txBox="1"/>
          <p:nvPr/>
        </p:nvSpPr>
        <p:spPr>
          <a:xfrm>
            <a:off x="4986015" y="5916180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latin typeface="맑은 고딕" panose="020F0502020204030204"/>
              </a:rPr>
              <a:t>보정정보 파일</a:t>
            </a:r>
            <a:r>
              <a:rPr lang="en-US" altLang="ko-KR" sz="1200" b="1" kern="0" dirty="0"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AC1E7335-8EAA-4C49-9622-5FF7C0321EE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6880" y="5104947"/>
            <a:ext cx="866722" cy="8667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1C908D-8E31-4BA1-B109-09FA464992D9}"/>
              </a:ext>
            </a:extLst>
          </p:cNvPr>
          <p:cNvSpPr txBox="1"/>
          <p:nvPr/>
        </p:nvSpPr>
        <p:spPr>
          <a:xfrm>
            <a:off x="3927900" y="4933067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준실시간 </a:t>
            </a:r>
            <a:r>
              <a:rPr lang="en-US" altLang="ko-KR" sz="1200" b="1" kern="0" dirty="0">
                <a:latin typeface="맑은 고딕" panose="020F0502020204030204"/>
              </a:rPr>
              <a:t>SW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FF1E75E-5827-4DA9-AD2A-D69E76B8776A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3406448" y="4922436"/>
            <a:ext cx="660432" cy="615872"/>
          </a:xfrm>
          <a:prstGeom prst="bentConnector3">
            <a:avLst>
              <a:gd name="adj1" fmla="val 675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50EEB0-F759-4C4C-BC5E-96377B639035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48628" y="5538308"/>
            <a:ext cx="418252" cy="37787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0ED3C3-1CA3-448F-AB12-BD8FBEFE6AAC}"/>
              </a:ext>
            </a:extLst>
          </p:cNvPr>
          <p:cNvSpPr/>
          <p:nvPr/>
        </p:nvSpPr>
        <p:spPr>
          <a:xfrm>
            <a:off x="6886236" y="1364045"/>
            <a:ext cx="3212992" cy="4949539"/>
          </a:xfrm>
          <a:prstGeom prst="rect">
            <a:avLst/>
          </a:prstGeom>
          <a:noFill/>
          <a:ln w="38100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DF079B-0173-419A-8AE3-140E852141C3}"/>
              </a:ext>
            </a:extLst>
          </p:cNvPr>
          <p:cNvGrpSpPr/>
          <p:nvPr/>
        </p:nvGrpSpPr>
        <p:grpSpPr>
          <a:xfrm>
            <a:off x="7280351" y="2039793"/>
            <a:ext cx="2400000" cy="1800000"/>
            <a:chOff x="-3359728" y="6661263"/>
            <a:chExt cx="2400000" cy="180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0B9B03F-5698-4E72-9FE9-40A22C85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59728" y="6661263"/>
              <a:ext cx="240000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DFA3FA-0970-4A75-87B5-6BD3258E08E8}"/>
                </a:ext>
              </a:extLst>
            </p:cNvPr>
            <p:cNvSpPr txBox="1"/>
            <p:nvPr/>
          </p:nvSpPr>
          <p:spPr>
            <a:xfrm>
              <a:off x="-2871227" y="7781576"/>
              <a:ext cx="1691440" cy="4154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ko-KR" altLang="en-US" sz="1000" b="1" dirty="0"/>
                <a:t>수평 오차 </a:t>
              </a:r>
              <a:r>
                <a:rPr lang="en-US" altLang="ko-KR" sz="1000" b="1" dirty="0"/>
                <a:t>(RMS) : 2.3cm</a:t>
              </a:r>
            </a:p>
            <a:p>
              <a:r>
                <a:rPr lang="ko-KR" altLang="en-US" sz="1000" b="1" dirty="0"/>
                <a:t>수직 오차 </a:t>
              </a:r>
              <a:r>
                <a:rPr lang="en-US" altLang="ko-KR" sz="1000" b="1" dirty="0"/>
                <a:t>(RMS) : 4.7cm</a:t>
              </a:r>
              <a:endParaRPr lang="ko-KR" altLang="en-US" sz="1000" b="1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2DE8B3C-2FFF-4E4D-A81C-0A30EBEC0C06}"/>
                </a:ext>
              </a:extLst>
            </p:cNvPr>
            <p:cNvSpPr/>
            <p:nvPr/>
          </p:nvSpPr>
          <p:spPr>
            <a:xfrm>
              <a:off x="-2303941" y="7339522"/>
              <a:ext cx="360040" cy="36000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0E6472-DDFB-4857-9921-5AE469FC584D}"/>
                </a:ext>
              </a:extLst>
            </p:cNvPr>
            <p:cNvSpPr txBox="1"/>
            <p:nvPr/>
          </p:nvSpPr>
          <p:spPr>
            <a:xfrm>
              <a:off x="-1960442" y="7227596"/>
              <a:ext cx="529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FF"/>
                  </a:solidFill>
                </a:rPr>
                <a:t>5cm</a:t>
              </a:r>
              <a:endParaRPr lang="ko-KR" altLang="en-US" sz="1200" b="1" dirty="0">
                <a:solidFill>
                  <a:srgbClr val="FF00FF"/>
                </a:solidFill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9CE6761F-CA12-4A96-A6ED-063FD4A22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850631"/>
              </p:ext>
            </p:extLst>
          </p:nvPr>
        </p:nvGraphicFramePr>
        <p:xfrm>
          <a:off x="6933850" y="3956455"/>
          <a:ext cx="3093003" cy="54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1189">
                  <a:extLst>
                    <a:ext uri="{9D8B030D-6E8A-4147-A177-3AD203B41FA5}">
                      <a16:colId xmlns:a16="http://schemas.microsoft.com/office/drawing/2014/main" val="2382251080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3907598801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1561606979"/>
                    </a:ext>
                  </a:extLst>
                </a:gridCol>
                <a:gridCol w="723938">
                  <a:extLst>
                    <a:ext uri="{9D8B030D-6E8A-4147-A177-3AD203B41FA5}">
                      <a16:colId xmlns:a16="http://schemas.microsoft.com/office/drawing/2014/main" val="125164059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미지 정수 결정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[%]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Not fix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Correct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Wrong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544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FF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FF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9711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591BCAF-B989-4779-A81D-5F81E3CB450A}"/>
              </a:ext>
            </a:extLst>
          </p:cNvPr>
          <p:cNvSpPr txBox="1"/>
          <p:nvPr/>
        </p:nvSpPr>
        <p:spPr>
          <a:xfrm>
            <a:off x="7255118" y="1458242"/>
            <a:ext cx="242032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보정정보 수신 결과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후처리 사용자 </a:t>
            </a:r>
            <a:r>
              <a:rPr lang="en-US" altLang="ko-KR" sz="1400" b="1" dirty="0"/>
              <a:t>SW)</a:t>
            </a:r>
            <a:endParaRPr lang="ko-KR" altLang="en-US" sz="1400" b="1" dirty="0"/>
          </a:p>
        </p:txBody>
      </p:sp>
      <p:sp>
        <p:nvSpPr>
          <p:cNvPr id="42" name="같음 기호 41">
            <a:extLst>
              <a:ext uri="{FF2B5EF4-FFF2-40B4-BE49-F238E27FC236}">
                <a16:creationId xmlns:a16="http://schemas.microsoft.com/office/drawing/2014/main" id="{91D83758-776C-48DC-AD63-7AC9BB1587BC}"/>
              </a:ext>
            </a:extLst>
          </p:cNvPr>
          <p:cNvSpPr/>
          <p:nvPr/>
        </p:nvSpPr>
        <p:spPr>
          <a:xfrm>
            <a:off x="6597005" y="2616071"/>
            <a:ext cx="549895" cy="471926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8F98BF-55C3-4184-ACA3-E156061F1811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4933602" y="5538308"/>
            <a:ext cx="379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C671F2C-55CD-472E-9A11-4625E8B85DE6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5663463" y="4598945"/>
            <a:ext cx="0" cy="5889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C09921-1923-4A8B-A61C-B1BC752F981F}"/>
              </a:ext>
            </a:extLst>
          </p:cNvPr>
          <p:cNvSpPr/>
          <p:nvPr/>
        </p:nvSpPr>
        <p:spPr>
          <a:xfrm>
            <a:off x="6354812" y="4921374"/>
            <a:ext cx="1764881" cy="1222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래픽 45" descr="클라우드에서 다운로드">
            <a:extLst>
              <a:ext uri="{FF2B5EF4-FFF2-40B4-BE49-F238E27FC236}">
                <a16:creationId xmlns:a16="http://schemas.microsoft.com/office/drawing/2014/main" id="{A0768B33-2B89-4020-9BD9-08EB082C4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9163" y="5033335"/>
            <a:ext cx="988460" cy="98846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166E18-8609-4608-9525-7C7B5ED45753}"/>
              </a:ext>
            </a:extLst>
          </p:cNvPr>
          <p:cNvSpPr txBox="1"/>
          <p:nvPr/>
        </p:nvSpPr>
        <p:spPr>
          <a:xfrm>
            <a:off x="6862850" y="5863778"/>
            <a:ext cx="785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TCP/IP]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147630-0087-46DC-98E3-BBD00CB1B695}"/>
              </a:ext>
            </a:extLst>
          </p:cNvPr>
          <p:cNvSpPr txBox="1"/>
          <p:nvPr/>
        </p:nvSpPr>
        <p:spPr>
          <a:xfrm>
            <a:off x="6369540" y="4757640"/>
            <a:ext cx="1764881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보정정보 방송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SW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5E8467C-75D5-4D22-B301-F5AA5FB47386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6013827" y="5532456"/>
            <a:ext cx="340985" cy="58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래픽 50" descr="문서">
            <a:extLst>
              <a:ext uri="{FF2B5EF4-FFF2-40B4-BE49-F238E27FC236}">
                <a16:creationId xmlns:a16="http://schemas.microsoft.com/office/drawing/2014/main" id="{01AD3062-1F10-4974-B027-8AA1BAED9F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9515" y="5191310"/>
            <a:ext cx="700728" cy="700728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FC9FF0C-A029-414B-A47E-1F45EE352E39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8119693" y="5532456"/>
            <a:ext cx="749822" cy="92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5B5FC5C-96FC-4AB7-B041-10A9115CA0B3}"/>
              </a:ext>
            </a:extLst>
          </p:cNvPr>
          <p:cNvSpPr txBox="1"/>
          <p:nvPr/>
        </p:nvSpPr>
        <p:spPr>
          <a:xfrm>
            <a:off x="8613169" y="5916826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>
                <a:solidFill>
                  <a:srgbClr val="0000FF"/>
                </a:solidFill>
                <a:latin typeface="맑은 고딕" panose="020F0502020204030204"/>
              </a:rPr>
              <a:t>보정정보 파일</a:t>
            </a:r>
            <a:r>
              <a:rPr lang="en-US" altLang="ko-KR" sz="1200" b="1" kern="0" dirty="0">
                <a:solidFill>
                  <a:srgbClr val="0000FF"/>
                </a:solidFill>
                <a:latin typeface="맑은 고딕" panose="020F0502020204030204"/>
              </a:rPr>
              <a:t>]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6461672-BD7F-4D77-B29F-129AA9F508A0}"/>
              </a:ext>
            </a:extLst>
          </p:cNvPr>
          <p:cNvCxnSpPr>
            <a:cxnSpLocks/>
          </p:cNvCxnSpPr>
          <p:nvPr/>
        </p:nvCxnSpPr>
        <p:spPr>
          <a:xfrm flipV="1">
            <a:off x="9167726" y="4568429"/>
            <a:ext cx="0" cy="58899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4AEC199C-F04C-49D1-9771-E2411D594534}"/>
              </a:ext>
            </a:extLst>
          </p:cNvPr>
          <p:cNvSpPr txBox="1">
            <a:spLocks/>
          </p:cNvSpPr>
          <p:nvPr/>
        </p:nvSpPr>
        <p:spPr>
          <a:xfrm>
            <a:off x="378148" y="1420645"/>
            <a:ext cx="10004835" cy="2792034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SW </a:t>
            </a:r>
            <a:r>
              <a:rPr lang="ko-KR" altLang="en-US" sz="18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개발 결과</a:t>
            </a: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8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AB634-AC98-48D1-852E-FA740B796D79}"/>
              </a:ext>
            </a:extLst>
          </p:cNvPr>
          <p:cNvSpPr txBox="1"/>
          <p:nvPr/>
        </p:nvSpPr>
        <p:spPr>
          <a:xfrm>
            <a:off x="6570445" y="949836"/>
            <a:ext cx="372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보정정보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생성 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와 다른 </a:t>
            </a:r>
            <a:r>
              <a:rPr lang="en-US" altLang="ko-KR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rgbClr val="FF00FF"/>
                </a:solidFill>
                <a:sym typeface="Wingdings" panose="05000000000000000000" pitchFamily="2" charset="2"/>
              </a:rPr>
              <a:t>에서 수신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4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353A6F1-6366-99AC-EC25-C64DA5C7985F}"/>
              </a:ext>
            </a:extLst>
          </p:cNvPr>
          <p:cNvSpPr/>
          <p:nvPr/>
        </p:nvSpPr>
        <p:spPr>
          <a:xfrm>
            <a:off x="157847" y="846187"/>
            <a:ext cx="10225136" cy="5707570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4">
            <a:extLst>
              <a:ext uri="{FF2B5EF4-FFF2-40B4-BE49-F238E27FC236}">
                <a16:creationId xmlns:a16="http://schemas.microsoft.com/office/drawing/2014/main" id="{7650C675-737D-5173-526A-40C7524FC877}"/>
              </a:ext>
            </a:extLst>
          </p:cNvPr>
          <p:cNvSpPr/>
          <p:nvPr/>
        </p:nvSpPr>
        <p:spPr>
          <a:xfrm>
            <a:off x="522164" y="692597"/>
            <a:ext cx="2376264" cy="4722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제안 기술 소개</a:t>
            </a:r>
            <a:endParaRPr lang="ko-KR" altLang="en-US" sz="2000" spc="-150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14">
            <a:extLst>
              <a:ext uri="{FF2B5EF4-FFF2-40B4-BE49-F238E27FC236}">
                <a16:creationId xmlns:a16="http://schemas.microsoft.com/office/drawing/2014/main" id="{23CBEA91-C7BA-4834-9D3B-F1756A0AFAA1}"/>
              </a:ext>
            </a:extLst>
          </p:cNvPr>
          <p:cNvSpPr/>
          <p:nvPr/>
        </p:nvSpPr>
        <p:spPr>
          <a:xfrm>
            <a:off x="674563" y="6677960"/>
            <a:ext cx="9568681" cy="5809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/>
              <a:t>실시간 정밀 항법</a:t>
            </a:r>
            <a:r>
              <a:rPr lang="en-US" altLang="ko-KR" sz="1800" b="1" spc="-150" dirty="0"/>
              <a:t>(&lt; 5cm, 2Hz)</a:t>
            </a:r>
            <a:r>
              <a:rPr lang="ko-KR" altLang="en-US" sz="1800" b="1" spc="-150" dirty="0"/>
              <a:t>을 위한 다중위성군 </a:t>
            </a:r>
            <a:r>
              <a:rPr lang="en-US" altLang="ko-KR" sz="1800" b="1" spc="-150" dirty="0"/>
              <a:t>Network RTK </a:t>
            </a:r>
            <a:r>
              <a:rPr lang="ko-KR" altLang="en-US" sz="1800" b="1" spc="-150" dirty="0" err="1"/>
              <a:t>측위</a:t>
            </a:r>
            <a:r>
              <a:rPr lang="ko-KR" altLang="en-US" sz="1800" b="1" spc="-150" dirty="0"/>
              <a:t> 기술</a:t>
            </a:r>
            <a:r>
              <a:rPr lang="en-US" altLang="ko-KR" sz="1800" b="1" spc="-150" dirty="0"/>
              <a:t> </a:t>
            </a:r>
            <a:r>
              <a:rPr lang="ko-KR" altLang="en-US" sz="1800" b="1" spc="-150" dirty="0"/>
              <a:t>제안 </a:t>
            </a:r>
            <a:endParaRPr lang="en-US" altLang="ko-KR" sz="1800" b="1" spc="-15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E069FC3C-DA10-4BB4-AFB3-4F804C0FC1F2}"/>
              </a:ext>
            </a:extLst>
          </p:cNvPr>
          <p:cNvSpPr txBox="1">
            <a:spLocks/>
          </p:cNvSpPr>
          <p:nvPr/>
        </p:nvSpPr>
        <p:spPr>
          <a:xfrm>
            <a:off x="378148" y="1476375"/>
            <a:ext cx="10004835" cy="298617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C75394A-202F-4590-7FF3-BE31F0459F30}"/>
              </a:ext>
            </a:extLst>
          </p:cNvPr>
          <p:cNvSpPr txBox="1">
            <a:spLocks/>
          </p:cNvSpPr>
          <p:nvPr/>
        </p:nvSpPr>
        <p:spPr>
          <a:xfrm>
            <a:off x="317021" y="1446696"/>
            <a:ext cx="4709429" cy="141291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연구 필요성</a:t>
            </a:r>
            <a:endParaRPr lang="en-US" altLang="ko-KR" sz="18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정밀한 위치의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높은 가용성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실시간 프로세스의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연산량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경량화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저가 수신기의 정밀 위치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산출 소요 시간 감소 필요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A712B09-9CB7-C676-39D1-56AE82E2F701}"/>
              </a:ext>
            </a:extLst>
          </p:cNvPr>
          <p:cNvSpPr txBox="1">
            <a:spLocks/>
          </p:cNvSpPr>
          <p:nvPr/>
        </p:nvSpPr>
        <p:spPr>
          <a:xfrm>
            <a:off x="4852448" y="1364274"/>
            <a:ext cx="5523931" cy="1912301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800" b="1" dirty="0"/>
              <a:t>제안 기술의 특징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다중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위성군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Network RTK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측위 기술을 통해 정밀 위치의</a:t>
            </a:r>
            <a:r>
              <a:rPr lang="en-US" altLang="ko-KR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가용성 및 연속성 보장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보정정보 재조합 알고리즘을 통해 측위 정확도 향상</a:t>
            </a: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정밀 위치의 산출 소요시간 감소 및 연속성 향상 방법 제안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latin typeface="+mj-ea"/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latin typeface="+mj-ea"/>
              </a:rPr>
              <a:t>양호한 측정치 선별 및 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다중 </a:t>
            </a:r>
            <a:r>
              <a:rPr lang="ko-KR" altLang="en-US" sz="1600" b="1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위성군</a:t>
            </a:r>
            <a:r>
              <a:rPr lang="ko-KR" altLang="en-US" sz="1600" b="1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B050"/>
                </a:solidFill>
                <a:latin typeface="+mj-ea"/>
              </a:rPr>
              <a:t> 최적 조합 선별 방법 제안</a:t>
            </a:r>
            <a:endParaRPr lang="en-US" altLang="ko-KR" sz="1600" b="1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91E4FB9-E001-B3F2-4511-77CB4624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0" y="3205273"/>
            <a:ext cx="4364878" cy="32890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F43DB2-B2DC-99A3-41E3-FF7A7CDC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436" y="3555654"/>
            <a:ext cx="5008310" cy="29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AFEFF0-4E57-4E80-85C5-3BF2E8DDC36B}"/>
              </a:ext>
            </a:extLst>
          </p:cNvPr>
          <p:cNvSpPr/>
          <p:nvPr/>
        </p:nvSpPr>
        <p:spPr>
          <a:xfrm>
            <a:off x="346335" y="884493"/>
            <a:ext cx="10225136" cy="6136498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22164" y="1082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세부기술</a:t>
            </a:r>
            <a:r>
              <a:rPr lang="en-US" altLang="ko-KR" sz="2400" b="1" dirty="0">
                <a:solidFill>
                  <a:schemeClr val="bg1"/>
                </a:solidFill>
              </a:rPr>
              <a:t>2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직사각형 14">
            <a:extLst>
              <a:ext uri="{FF2B5EF4-FFF2-40B4-BE49-F238E27FC236}">
                <a16:creationId xmlns:a16="http://schemas.microsoft.com/office/drawing/2014/main" id="{9CFB99DA-FA03-4156-8B25-11EC43E8185D}"/>
              </a:ext>
            </a:extLst>
          </p:cNvPr>
          <p:cNvSpPr/>
          <p:nvPr/>
        </p:nvSpPr>
        <p:spPr>
          <a:xfrm>
            <a:off x="522164" y="692596"/>
            <a:ext cx="2376264" cy="49574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연구 추진 계획</a:t>
            </a:r>
            <a:endParaRPr lang="ko-KR" altLang="en-US" sz="2000" spc="-15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9C9B57F-7A78-2F13-AFE7-79542F12407A}"/>
              </a:ext>
            </a:extLst>
          </p:cNvPr>
          <p:cNvSpPr txBox="1">
            <a:spLocks/>
          </p:cNvSpPr>
          <p:nvPr/>
        </p:nvSpPr>
        <p:spPr>
          <a:xfrm>
            <a:off x="622180" y="1768759"/>
            <a:ext cx="4524170" cy="1287439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정밀 측위 알고리즘 설계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미지정수 결정 및 검색 공간 축소 알고리즘 설계</a:t>
            </a:r>
            <a:endParaRPr lang="en-US" altLang="ko-KR" sz="1200" dirty="0"/>
          </a:p>
          <a:p>
            <a:pPr marL="369888" lvl="2" indent="0" latinLnBrk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ko-KR" sz="1200" b="1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chemeClr val="accent5"/>
                </a:solidFill>
              </a:rPr>
              <a:t>최적 미지정수 검색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연산량</a:t>
            </a:r>
            <a:r>
              <a:rPr lang="ko-KR" altLang="en-US" sz="1200" b="1" dirty="0">
                <a:solidFill>
                  <a:schemeClr val="accent5"/>
                </a:solidFill>
              </a:rPr>
              <a:t> 절감 및 </a:t>
            </a:r>
            <a:r>
              <a:rPr lang="en-US" altLang="ko-KR" sz="1200" b="1" dirty="0">
                <a:solidFill>
                  <a:schemeClr val="accent5"/>
                </a:solidFill>
              </a:rPr>
              <a:t>Fix Rate </a:t>
            </a:r>
            <a:r>
              <a:rPr lang="ko-KR" altLang="en-US" sz="1200" b="1" dirty="0">
                <a:solidFill>
                  <a:schemeClr val="accent5"/>
                </a:solidFill>
              </a:rPr>
              <a:t>향상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다중 </a:t>
            </a:r>
            <a:r>
              <a:rPr lang="ko-KR" altLang="en-US" sz="1200" dirty="0" err="1"/>
              <a:t>위성군</a:t>
            </a:r>
            <a:r>
              <a:rPr lang="ko-KR" altLang="en-US" sz="1200" dirty="0"/>
              <a:t> 신호 분할</a:t>
            </a:r>
            <a:r>
              <a:rPr lang="en-US" altLang="ko-KR" sz="1200" dirty="0"/>
              <a:t>/</a:t>
            </a:r>
            <a:r>
              <a:rPr lang="ko-KR" altLang="en-US" sz="1200" dirty="0"/>
              <a:t>결합</a:t>
            </a:r>
            <a:r>
              <a:rPr lang="en-US" altLang="ko-KR" sz="1200" dirty="0"/>
              <a:t>/</a:t>
            </a:r>
            <a:r>
              <a:rPr lang="ko-KR" altLang="en-US" sz="1200" dirty="0"/>
              <a:t>선별 알고리즘 설계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369888" lvl="2" indent="0" latinLnBrk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ko-KR" sz="1200" b="1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chemeClr val="accent5"/>
                </a:solidFill>
              </a:rPr>
              <a:t>최적 위성 선별 기법 대비 </a:t>
            </a:r>
            <a:r>
              <a:rPr lang="ko-KR" altLang="en-US" sz="1200" b="1" dirty="0" err="1">
                <a:solidFill>
                  <a:schemeClr val="accent5"/>
                </a:solidFill>
              </a:rPr>
              <a:t>연산량</a:t>
            </a:r>
            <a:r>
              <a:rPr lang="ko-KR" altLang="en-US" sz="1200" b="1" dirty="0">
                <a:solidFill>
                  <a:schemeClr val="accent5"/>
                </a:solidFill>
              </a:rPr>
              <a:t> 감소 확인</a:t>
            </a:r>
            <a:endParaRPr lang="en-US" altLang="ko-KR" sz="1200" b="1" dirty="0">
              <a:solidFill>
                <a:schemeClr val="accent5"/>
              </a:solidFill>
            </a:endParaRPr>
          </a:p>
        </p:txBody>
      </p:sp>
      <p:sp>
        <p:nvSpPr>
          <p:cNvPr id="11" name="모서리가 둥근 직사각형 50">
            <a:extLst>
              <a:ext uri="{FF2B5EF4-FFF2-40B4-BE49-F238E27FC236}">
                <a16:creationId xmlns:a16="http://schemas.microsoft.com/office/drawing/2014/main" id="{0014CAF3-9B06-B99A-E134-357B34C4940E}"/>
              </a:ext>
            </a:extLst>
          </p:cNvPr>
          <p:cNvSpPr/>
          <p:nvPr/>
        </p:nvSpPr>
        <p:spPr>
          <a:xfrm>
            <a:off x="506929" y="1502528"/>
            <a:ext cx="4643405" cy="5366139"/>
          </a:xfrm>
          <a:prstGeom prst="roundRect">
            <a:avLst>
              <a:gd name="adj" fmla="val 848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4">
            <a:extLst>
              <a:ext uri="{FF2B5EF4-FFF2-40B4-BE49-F238E27FC236}">
                <a16:creationId xmlns:a16="http://schemas.microsoft.com/office/drawing/2014/main" id="{E37B179D-D835-7C04-EB4A-6AF08B9DEE58}"/>
              </a:ext>
            </a:extLst>
          </p:cNvPr>
          <p:cNvSpPr/>
          <p:nvPr/>
        </p:nvSpPr>
        <p:spPr>
          <a:xfrm>
            <a:off x="1553434" y="1389894"/>
            <a:ext cx="2539014" cy="259111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r>
              <a:rPr lang="ko-KR" altLang="en-US" sz="1400" b="1" dirty="0"/>
              <a:t>단계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D35EC9-6485-34CA-17E4-ACEB3D9E37F7}"/>
              </a:ext>
            </a:extLst>
          </p:cNvPr>
          <p:cNvSpPr txBox="1">
            <a:spLocks/>
          </p:cNvSpPr>
          <p:nvPr/>
        </p:nvSpPr>
        <p:spPr>
          <a:xfrm>
            <a:off x="595633" y="4546389"/>
            <a:ext cx="4524170" cy="94736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시뮬레이션 데이터 기반 성능 검증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5"/>
                </a:solidFill>
              </a:rPr>
              <a:t>1</a:t>
            </a:r>
            <a:r>
              <a:rPr lang="ko-KR" altLang="en-US" sz="1200" b="1" dirty="0">
                <a:solidFill>
                  <a:schemeClr val="accent5"/>
                </a:solidFill>
              </a:rPr>
              <a:t>단계 정량적 목표 달성 확인 </a:t>
            </a:r>
            <a:r>
              <a:rPr lang="en-US" altLang="ko-KR" sz="1200" b="1" dirty="0">
                <a:solidFill>
                  <a:schemeClr val="accent5"/>
                </a:solidFill>
              </a:rPr>
              <a:t>(</a:t>
            </a:r>
            <a:r>
              <a:rPr lang="ko-KR" altLang="en-US" sz="1200" b="1" dirty="0">
                <a:solidFill>
                  <a:schemeClr val="accent5"/>
                </a:solidFill>
              </a:rPr>
              <a:t>항법 지원 반경 </a:t>
            </a:r>
            <a:r>
              <a:rPr lang="en-US" altLang="ko-KR" sz="1200" b="1" dirty="0">
                <a:solidFill>
                  <a:schemeClr val="accent5"/>
                </a:solidFill>
              </a:rPr>
              <a:t>: 50km </a:t>
            </a:r>
            <a:r>
              <a:rPr lang="ko-KR" altLang="en-US" sz="1200" b="1" dirty="0">
                <a:solidFill>
                  <a:schemeClr val="accent5"/>
                </a:solidFill>
              </a:rPr>
              <a:t>이내</a:t>
            </a:r>
            <a:r>
              <a:rPr lang="en-US" altLang="ko-KR" sz="1200" b="1" dirty="0">
                <a:solidFill>
                  <a:schemeClr val="accent5"/>
                </a:solidFill>
              </a:rPr>
              <a:t>,  </a:t>
            </a:r>
            <a:r>
              <a:rPr lang="ko-KR" altLang="en-US" sz="1200" b="1" dirty="0">
                <a:solidFill>
                  <a:schemeClr val="accent5"/>
                </a:solidFill>
              </a:rPr>
              <a:t>항법 정확도 </a:t>
            </a:r>
            <a:r>
              <a:rPr lang="en-US" altLang="ko-KR" sz="1200" b="1" dirty="0">
                <a:solidFill>
                  <a:schemeClr val="accent5"/>
                </a:solidFill>
              </a:rPr>
              <a:t>: 20cm </a:t>
            </a:r>
            <a:r>
              <a:rPr lang="ko-KR" altLang="en-US" sz="1200" b="1" dirty="0">
                <a:solidFill>
                  <a:schemeClr val="accent5"/>
                </a:solidFill>
              </a:rPr>
              <a:t>이내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원시데이터 제공주기 </a:t>
            </a:r>
            <a:r>
              <a:rPr lang="en-US" altLang="ko-KR" sz="1200" b="1" dirty="0">
                <a:solidFill>
                  <a:schemeClr val="accent5"/>
                </a:solidFill>
              </a:rPr>
              <a:t>: 0.5 Hz)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274FA2E-0279-4731-2BD8-67C30A040E38}"/>
              </a:ext>
            </a:extLst>
          </p:cNvPr>
          <p:cNvSpPr txBox="1">
            <a:spLocks/>
          </p:cNvSpPr>
          <p:nvPr/>
        </p:nvSpPr>
        <p:spPr>
          <a:xfrm>
            <a:off x="5662301" y="3833248"/>
            <a:ext cx="4524170" cy="571712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/>
              <a:t>준실시간 정밀 항법 </a:t>
            </a:r>
            <a:r>
              <a:rPr lang="en-US" altLang="ko-KR" sz="1400" b="1" dirty="0"/>
              <a:t>SW </a:t>
            </a:r>
            <a:r>
              <a:rPr lang="ko-KR" altLang="en-US" sz="1400" b="1" dirty="0"/>
              <a:t>고도화 및 보완</a:t>
            </a:r>
            <a:endParaRPr lang="en-US" altLang="ko-KR" sz="14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다양한 운용환경에 대한 위성 선별 알고리즘 성능 검증 완료</a:t>
            </a:r>
            <a:endParaRPr lang="en-US" altLang="ko-KR" sz="12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6A84B70-320F-6995-6406-BDA056548695}"/>
              </a:ext>
            </a:extLst>
          </p:cNvPr>
          <p:cNvSpPr txBox="1">
            <a:spLocks/>
          </p:cNvSpPr>
          <p:nvPr/>
        </p:nvSpPr>
        <p:spPr>
          <a:xfrm>
            <a:off x="5670965" y="4431569"/>
            <a:ext cx="4524170" cy="1462010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보정정보 재조합 알고리즘 보완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재조합 알고리즘 성능 비교 및 검증</a:t>
            </a:r>
            <a:endParaRPr lang="en-US" altLang="ko-KR" sz="1200" dirty="0"/>
          </a:p>
          <a:p>
            <a:pPr marL="53976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정밀 측위 해 분리 비교 및 보호수준 산출 알고리즘 설계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정밀 측위 기반 위치해 분리 비교 및 보호수준 산출 작동 검증</a:t>
            </a:r>
            <a:endParaRPr lang="en-US" altLang="ko-KR" sz="1200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정밀 측위 </a:t>
            </a:r>
            <a:r>
              <a:rPr lang="en-US" altLang="ko-KR" sz="1200" dirty="0">
                <a:solidFill>
                  <a:schemeClr val="tx1"/>
                </a:solidFill>
              </a:rPr>
              <a:t>SW </a:t>
            </a:r>
            <a:r>
              <a:rPr lang="ko-KR" altLang="en-US" sz="1200" dirty="0">
                <a:solidFill>
                  <a:schemeClr val="tx1"/>
                </a:solidFill>
              </a:rPr>
              <a:t>내 결합 및 성능 검증</a:t>
            </a:r>
            <a:r>
              <a:rPr lang="ko-KR" altLang="en-US" sz="1300" b="1" dirty="0"/>
              <a:t> </a:t>
            </a:r>
            <a:endParaRPr lang="en-US" altLang="ko-KR" sz="1300" b="1" dirty="0"/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C9D585F-A207-A661-AD79-71EBD0D7B119}"/>
              </a:ext>
            </a:extLst>
          </p:cNvPr>
          <p:cNvSpPr txBox="1">
            <a:spLocks/>
          </p:cNvSpPr>
          <p:nvPr/>
        </p:nvSpPr>
        <p:spPr>
          <a:xfrm>
            <a:off x="5682981" y="5839147"/>
            <a:ext cx="4524170" cy="1037828"/>
          </a:xfrm>
          <a:prstGeom prst="rect">
            <a:avLst/>
          </a:prstGeom>
        </p:spPr>
        <p:txBody>
          <a:bodyPr vert="horz" lIns="104233" tIns="52116" rIns="104233" bIns="52116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ct val="120000"/>
              <a:buFont typeface="Wingdings" panose="05000000000000000000" pitchFamily="2" charset="2"/>
              <a:buChar char="§"/>
              <a:defRPr kumimoji="1" lang="ko-KR" altLang="en-US" sz="20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937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kumimoji="1" lang="ko-KR" altLang="en-US" sz="18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2pPr>
            <a:lvl3pPr marL="835025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1" lang="ko-KR" altLang="en-US" sz="16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3pPr>
            <a:lvl4pPr marL="1096963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4pPr>
            <a:lvl5pPr marL="1276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400" kern="1200" spc="-150" dirty="0">
                <a:ln>
                  <a:solidFill>
                    <a:sysClr val="windowText" lastClr="000000">
                      <a:lumMod val="85000"/>
                      <a:lumOff val="15000"/>
                      <a:alpha val="10000"/>
                    </a:sysClr>
                  </a:solidFill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400" b="1" dirty="0">
                <a:solidFill>
                  <a:srgbClr val="FF0000"/>
                </a:solidFill>
              </a:rPr>
              <a:t>실시간 정밀 항법 </a:t>
            </a:r>
            <a:r>
              <a:rPr lang="en-US" altLang="ko-KR" sz="1400" b="1" dirty="0">
                <a:solidFill>
                  <a:srgbClr val="FF0000"/>
                </a:solidFill>
              </a:rPr>
              <a:t>SW </a:t>
            </a:r>
            <a:r>
              <a:rPr lang="ko-KR" altLang="en-US" sz="1400" b="1" dirty="0">
                <a:solidFill>
                  <a:srgbClr val="FF0000"/>
                </a:solidFill>
              </a:rPr>
              <a:t>개발 및 검증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실시간 임베디드 </a:t>
            </a:r>
            <a:r>
              <a:rPr lang="en-US" altLang="ko-KR" sz="1200" dirty="0"/>
              <a:t>SW</a:t>
            </a:r>
            <a:r>
              <a:rPr lang="ko-KR" altLang="en-US" sz="1200" dirty="0"/>
              <a:t>로 고도화 작업 진행</a:t>
            </a:r>
            <a:endParaRPr lang="en-US" altLang="ko-KR" sz="1200" dirty="0"/>
          </a:p>
          <a:p>
            <a:pPr marL="546101" lvl="2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ko-KR" altLang="en-US" sz="1100" dirty="0">
                <a:solidFill>
                  <a:schemeClr val="tx1"/>
                </a:solidFill>
              </a:rPr>
              <a:t>준실시간 </a:t>
            </a:r>
            <a:r>
              <a:rPr lang="en-US" altLang="ko-KR" sz="1100" dirty="0">
                <a:solidFill>
                  <a:schemeClr val="tx1"/>
                </a:solidFill>
              </a:rPr>
              <a:t>SW </a:t>
            </a:r>
            <a:r>
              <a:rPr lang="ko-KR" altLang="en-US" sz="1100" dirty="0">
                <a:solidFill>
                  <a:schemeClr val="tx1"/>
                </a:solidFill>
              </a:rPr>
              <a:t>측위 결과와 </a:t>
            </a:r>
            <a:r>
              <a:rPr lang="ko-KR" altLang="en-US" sz="1100" dirty="0" err="1">
                <a:solidFill>
                  <a:schemeClr val="tx1"/>
                </a:solidFill>
              </a:rPr>
              <a:t>비교시</a:t>
            </a:r>
            <a:r>
              <a:rPr lang="ko-KR" altLang="en-US" sz="1100" dirty="0">
                <a:solidFill>
                  <a:schemeClr val="tx1"/>
                </a:solidFill>
              </a:rPr>
              <a:t> 오차율 </a:t>
            </a:r>
            <a:r>
              <a:rPr lang="en-US" altLang="ko-KR" sz="1100" dirty="0">
                <a:solidFill>
                  <a:schemeClr val="tx1"/>
                </a:solidFill>
              </a:rPr>
              <a:t>1% </a:t>
            </a:r>
            <a:r>
              <a:rPr lang="ko-KR" altLang="en-US" sz="1100" dirty="0">
                <a:solidFill>
                  <a:schemeClr val="tx1"/>
                </a:solidFill>
              </a:rPr>
              <a:t>미만 목표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546101" lvl="2" indent="-176213" latinLnBrk="0">
              <a:lnSpc>
                <a:spcPct val="100000"/>
              </a:lnSpc>
              <a:buClr>
                <a:schemeClr val="tx1"/>
              </a:buClr>
            </a:pPr>
            <a:r>
              <a:rPr lang="en-US" altLang="ko-KR" sz="1100" dirty="0">
                <a:solidFill>
                  <a:schemeClr val="tx1"/>
                </a:solidFill>
              </a:rPr>
              <a:t>100km </a:t>
            </a:r>
            <a:r>
              <a:rPr lang="ko-KR" altLang="en-US" sz="1100" dirty="0">
                <a:solidFill>
                  <a:schemeClr val="tx1"/>
                </a:solidFill>
              </a:rPr>
              <a:t>반경 실시간 테스트베드 정밀 측위 성능 검증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354013" lvl="1" indent="-176213" latinLnBrk="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50">
            <a:extLst>
              <a:ext uri="{FF2B5EF4-FFF2-40B4-BE49-F238E27FC236}">
                <a16:creationId xmlns:a16="http://schemas.microsoft.com/office/drawing/2014/main" id="{565A9120-6641-AF10-B7C6-8D2D41AC01BF}"/>
              </a:ext>
            </a:extLst>
          </p:cNvPr>
          <p:cNvSpPr/>
          <p:nvPr/>
        </p:nvSpPr>
        <p:spPr>
          <a:xfrm>
            <a:off x="5543068" y="1490801"/>
            <a:ext cx="4803997" cy="5366138"/>
          </a:xfrm>
          <a:prstGeom prst="roundRect">
            <a:avLst>
              <a:gd name="adj" fmla="val 723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4">
            <a:extLst>
              <a:ext uri="{FF2B5EF4-FFF2-40B4-BE49-F238E27FC236}">
                <a16:creationId xmlns:a16="http://schemas.microsoft.com/office/drawing/2014/main" id="{1BE3F342-E142-2ED4-85BA-C9DBBAFDD84C}"/>
              </a:ext>
            </a:extLst>
          </p:cNvPr>
          <p:cNvSpPr/>
          <p:nvPr/>
        </p:nvSpPr>
        <p:spPr>
          <a:xfrm>
            <a:off x="6711952" y="1344324"/>
            <a:ext cx="2539014" cy="292955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단계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24B968-DCCE-982B-1022-CB4B4A08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7" y="1655302"/>
            <a:ext cx="2976087" cy="221348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622520-6AB2-8F6B-2D2D-C6C7D1074F93}"/>
              </a:ext>
            </a:extLst>
          </p:cNvPr>
          <p:cNvSpPr/>
          <p:nvPr/>
        </p:nvSpPr>
        <p:spPr>
          <a:xfrm>
            <a:off x="5662349" y="4408519"/>
            <a:ext cx="4550669" cy="1944216"/>
          </a:xfrm>
          <a:prstGeom prst="roundRect">
            <a:avLst>
              <a:gd name="adj" fmla="val 6856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4B2692-E308-B17E-ED3E-06E753B886DC}"/>
              </a:ext>
            </a:extLst>
          </p:cNvPr>
          <p:cNvSpPr txBox="1"/>
          <p:nvPr/>
        </p:nvSpPr>
        <p:spPr>
          <a:xfrm>
            <a:off x="9564385" y="4428125"/>
            <a:ext cx="5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B96382-0406-71B0-C753-AAA854D0D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98"/>
          <a:stretch/>
        </p:blipFill>
        <p:spPr>
          <a:xfrm>
            <a:off x="3437701" y="3143395"/>
            <a:ext cx="1569653" cy="1259907"/>
          </a:xfrm>
          <a:prstGeom prst="rect">
            <a:avLst/>
          </a:prstGeom>
          <a:noFill/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0518B7-85DB-0B33-318E-47A6A486E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06" y="5322353"/>
            <a:ext cx="3997945" cy="1403227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56F0F-AE67-F88E-F6BA-D04FD72AA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80" y="3201064"/>
            <a:ext cx="2736981" cy="11325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71D536D-AB9D-4979-16E6-660449186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141" y="1709753"/>
            <a:ext cx="1452910" cy="20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43309</TotalTime>
  <Words>3342</Words>
  <Application>Microsoft Office PowerPoint</Application>
  <PresentationFormat>사용자 지정</PresentationFormat>
  <Paragraphs>702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HY견고딕</vt:lpstr>
      <vt:lpstr>ＭＳ Ｐゴシック</vt:lpstr>
      <vt:lpstr>돋움</vt:lpstr>
      <vt:lpstr>Malgun Gothic</vt:lpstr>
      <vt:lpstr>Malgun Gothic</vt:lpstr>
      <vt:lpstr>함초롬돋움</vt:lpstr>
      <vt:lpstr>Arial</vt:lpstr>
      <vt:lpstr>Calibri</vt:lpstr>
      <vt:lpstr>Cambria Math</vt:lpstr>
      <vt:lpstr>Times New Roman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코딱지</dc:creator>
  <cp:lastModifiedBy>Bugyeom</cp:lastModifiedBy>
  <cp:revision>3529</cp:revision>
  <cp:lastPrinted>2020-08-12T02:24:13Z</cp:lastPrinted>
  <dcterms:created xsi:type="dcterms:W3CDTF">2014-07-30T02:01:05Z</dcterms:created>
  <dcterms:modified xsi:type="dcterms:W3CDTF">2024-09-13T03:53:18Z</dcterms:modified>
</cp:coreProperties>
</file>